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795" r:id="rId4"/>
  </p:sldMasterIdLst>
  <p:notesMasterIdLst>
    <p:notesMasterId r:id="rId28"/>
  </p:notesMasterIdLst>
  <p:sldIdLst>
    <p:sldId id="256" r:id="rId5"/>
    <p:sldId id="262" r:id="rId6"/>
    <p:sldId id="263" r:id="rId7"/>
    <p:sldId id="264" r:id="rId8"/>
    <p:sldId id="284" r:id="rId9"/>
    <p:sldId id="265" r:id="rId10"/>
    <p:sldId id="266" r:id="rId11"/>
    <p:sldId id="267" r:id="rId12"/>
    <p:sldId id="268" r:id="rId13"/>
    <p:sldId id="270" r:id="rId14"/>
    <p:sldId id="271" r:id="rId15"/>
    <p:sldId id="272" r:id="rId16"/>
    <p:sldId id="283" r:id="rId17"/>
    <p:sldId id="273" r:id="rId18"/>
    <p:sldId id="282" r:id="rId19"/>
    <p:sldId id="269" r:id="rId20"/>
    <p:sldId id="275" r:id="rId21"/>
    <p:sldId id="276" r:id="rId22"/>
    <p:sldId id="281" r:id="rId23"/>
    <p:sldId id="277" r:id="rId24"/>
    <p:sldId id="278" r:id="rId25"/>
    <p:sldId id="285"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gher, John" initials="KJ" lastIdx="1" clrIdx="0">
    <p:extLst>
      <p:ext uri="{19B8F6BF-5375-455C-9EA6-DF929625EA0E}">
        <p15:presenceInfo xmlns:p15="http://schemas.microsoft.com/office/powerpoint/2012/main" userId="S::John.Keigher@Illinois.gov::d167ced0-2913-4b4e-a05a-beff1f9072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01T09:28:53.423" idx="1">
    <p:pos x="7680" y="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3/7/2023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CAFE9EF-BFD3-43EA-A868-783EE64D3026}" type="datetime1">
              <a:rPr lang="en-US" smtClean="0"/>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222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00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314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96B060-2D6F-430E-A017-FCCC5AF2AC19}"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864887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96B060-2D6F-430E-A017-FCCC5AF2AC19}"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088054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176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55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7E8C0-DCD6-4618-824E-E5B47E37F774}"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836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6133B-A04A-40C7-999B-6B964B69F57E}"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087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466FB9-D28B-49B1-96AA-2DC4A0B82672}"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152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763742-95DB-4727-9E2D-E67133874C57}"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850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F4C757-AC18-4BD4-B58D-C09C7F56266E}"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832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A06CBA-D419-41FA-8B3E-D17E24A5F335}" type="datetime1">
              <a:rPr lang="en-US" smtClean="0"/>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390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4B8EF-695A-4D91-86E6-BD3ABF986DC6}" type="datetime1">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478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3/7/2023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496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631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726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3/7/2023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8655247"/>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5584054" y="3000653"/>
            <a:ext cx="4900404" cy="3101383"/>
          </a:xfrm>
        </p:spPr>
        <p:txBody>
          <a:bodyPr>
            <a:normAutofit fontScale="90000"/>
          </a:bodyPr>
          <a:lstStyle/>
          <a:p>
            <a:pPr algn="ctr"/>
            <a:r>
              <a:rPr lang="en-US" sz="7200" i="1" dirty="0">
                <a:solidFill>
                  <a:schemeClr val="accent1">
                    <a:lumMod val="40000"/>
                    <a:lumOff val="60000"/>
                  </a:schemeClr>
                </a:solidFill>
              </a:rPr>
              <a:t>L.E.O.S.A</a:t>
            </a:r>
            <a:br>
              <a:rPr lang="en-US" sz="7200" i="1" dirty="0">
                <a:solidFill>
                  <a:schemeClr val="accent1">
                    <a:lumMod val="40000"/>
                    <a:lumOff val="60000"/>
                  </a:schemeClr>
                </a:solidFill>
              </a:rPr>
            </a:br>
            <a:r>
              <a:rPr lang="en-US" sz="7200" i="1" dirty="0">
                <a:solidFill>
                  <a:schemeClr val="accent1">
                    <a:lumMod val="40000"/>
                    <a:lumOff val="60000"/>
                  </a:schemeClr>
                </a:solidFill>
              </a:rPr>
              <a:t>&amp; </a:t>
            </a:r>
            <a:br>
              <a:rPr lang="en-US" sz="7200" i="1" dirty="0">
                <a:solidFill>
                  <a:schemeClr val="accent1">
                    <a:lumMod val="40000"/>
                    <a:lumOff val="60000"/>
                  </a:schemeClr>
                </a:solidFill>
              </a:rPr>
            </a:br>
            <a:r>
              <a:rPr lang="en-US" sz="7200" i="1" dirty="0">
                <a:solidFill>
                  <a:schemeClr val="accent1">
                    <a:lumMod val="40000"/>
                    <a:lumOff val="60000"/>
                  </a:schemeClr>
                </a:solidFill>
              </a:rPr>
              <a:t>I.R.O.C.C.</a:t>
            </a:r>
            <a:br>
              <a:rPr lang="en-US" sz="7200" i="1" dirty="0">
                <a:solidFill>
                  <a:schemeClr val="accent1">
                    <a:lumMod val="40000"/>
                    <a:lumOff val="60000"/>
                  </a:schemeClr>
                </a:solidFill>
              </a:rPr>
            </a:br>
            <a:r>
              <a:rPr lang="en-US" sz="2000" i="1" dirty="0">
                <a:solidFill>
                  <a:schemeClr val="accent1">
                    <a:lumMod val="40000"/>
                    <a:lumOff val="60000"/>
                  </a:schemeClr>
                </a:solidFill>
                <a:effectLst/>
                <a:latin typeface="Calibri" panose="020F0502020204030204" pitchFamily="34" charset="0"/>
                <a:cs typeface="Calibri" panose="020F0502020204030204" pitchFamily="34" charset="0"/>
              </a:rPr>
              <a:t>S</a:t>
            </a:r>
            <a:r>
              <a:rPr lang="en-US" sz="2200" i="1" dirty="0">
                <a:solidFill>
                  <a:schemeClr val="accent1">
                    <a:lumMod val="40000"/>
                    <a:lumOff val="60000"/>
                  </a:schemeClr>
                </a:solidFill>
                <a:effectLst/>
                <a:latin typeface="Calibri" panose="020F0502020204030204" pitchFamily="34" charset="0"/>
                <a:cs typeface="Calibri" panose="020F0502020204030204" pitchFamily="34" charset="0"/>
              </a:rPr>
              <a:t>pring 2023 Updates </a:t>
            </a:r>
            <a:br>
              <a:rPr lang="en-US" sz="2200" i="1" dirty="0">
                <a:solidFill>
                  <a:schemeClr val="accent1">
                    <a:lumMod val="40000"/>
                    <a:lumOff val="60000"/>
                  </a:schemeClr>
                </a:solidFill>
                <a:effectLst/>
                <a:latin typeface="Calibri" panose="020F0502020204030204" pitchFamily="34" charset="0"/>
                <a:cs typeface="Calibri" panose="020F0502020204030204" pitchFamily="34" charset="0"/>
              </a:rPr>
            </a:br>
            <a:r>
              <a:rPr lang="en-US" sz="2200" i="1" dirty="0">
                <a:solidFill>
                  <a:schemeClr val="accent1">
                    <a:lumMod val="40000"/>
                    <a:lumOff val="60000"/>
                  </a:schemeClr>
                </a:solidFill>
                <a:effectLst/>
                <a:latin typeface="Calibri" panose="020F0502020204030204" pitchFamily="34" charset="0"/>
                <a:cs typeface="Calibri" panose="020F0502020204030204" pitchFamily="34" charset="0"/>
              </a:rPr>
              <a:t>HB 4667 Response</a:t>
            </a:r>
          </a:p>
        </p:txBody>
      </p:sp>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1117601" y="535709"/>
            <a:ext cx="9912810" cy="1781363"/>
          </a:xfrm>
        </p:spPr>
        <p:txBody>
          <a:bodyPr>
            <a:normAutofit/>
          </a:bodyPr>
          <a:lstStyle/>
          <a:p>
            <a:pPr algn="ctr"/>
            <a:r>
              <a:rPr lang="en-US" sz="3600" dirty="0">
                <a:solidFill>
                  <a:schemeClr val="accent1">
                    <a:lumMod val="40000"/>
                    <a:lumOff val="60000"/>
                  </a:schemeClr>
                </a:solidFill>
              </a:rPr>
              <a:t>The Federal Law Enforcement Officer Safety Act</a:t>
            </a:r>
          </a:p>
          <a:p>
            <a:pPr algn="ctr"/>
            <a:r>
              <a:rPr lang="en-US" dirty="0">
                <a:solidFill>
                  <a:schemeClr val="accent1">
                    <a:lumMod val="40000"/>
                    <a:lumOff val="60000"/>
                  </a:schemeClr>
                </a:solidFill>
              </a:rPr>
              <a:t>and the </a:t>
            </a:r>
          </a:p>
          <a:p>
            <a:pPr algn="ctr"/>
            <a:r>
              <a:rPr lang="en-US" dirty="0">
                <a:solidFill>
                  <a:schemeClr val="accent1">
                    <a:lumMod val="40000"/>
                    <a:lumOff val="60000"/>
                  </a:schemeClr>
                </a:solidFill>
              </a:rPr>
              <a:t>Illinois Retired Officer Concealed Carry Program </a:t>
            </a:r>
          </a:p>
        </p:txBody>
      </p:sp>
      <p:pic>
        <p:nvPicPr>
          <p:cNvPr id="8" name="Picture 7" descr="up close image of waves">
            <a:extLst>
              <a:ext uri="{FF2B5EF4-FFF2-40B4-BE49-F238E27FC236}">
                <a16:creationId xmlns:a16="http://schemas.microsoft.com/office/drawing/2014/main" id="{09207F8D-3778-4FAA-BDA4-8F824ADBCA97}"/>
              </a:ext>
            </a:extLst>
          </p:cNvPr>
          <p:cNvPicPr>
            <a:picLocks noChangeAspect="1"/>
          </p:cNvPicPr>
          <p:nvPr/>
        </p:nvPicPr>
        <p:blipFill rotWithShape="1">
          <a:blip r:embed="rId3"/>
          <a:srcRect l="6189" r="6187" b="-2"/>
          <a:stretch/>
        </p:blipFill>
        <p:spPr>
          <a:xfrm>
            <a:off x="753874" y="2930682"/>
            <a:ext cx="4436950" cy="3490322"/>
          </a:xfrm>
          <a:prstGeom prst="rect">
            <a:avLst/>
          </a:prstGeom>
          <a:effectLst>
            <a:reflection blurRad="38100" stA="52000" endA="300" endPos="30000" dir="5400000" sy="-100000" algn="bl" rotWithShape="0"/>
            <a:softEdge rad="19050"/>
          </a:effectLst>
        </p:spPr>
      </p:pic>
      <p:pic>
        <p:nvPicPr>
          <p:cNvPr id="9" name="Picture 4" descr="ILETSB Logo">
            <a:extLst>
              <a:ext uri="{FF2B5EF4-FFF2-40B4-BE49-F238E27FC236}">
                <a16:creationId xmlns:a16="http://schemas.microsoft.com/office/drawing/2014/main" id="{7249D764-341E-495D-856E-48B139B57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450" y="3269790"/>
            <a:ext cx="1738834" cy="17955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
            <a:extLst>
              <a:ext uri="{FF2B5EF4-FFF2-40B4-BE49-F238E27FC236}">
                <a16:creationId xmlns:a16="http://schemas.microsoft.com/office/drawing/2014/main" id="{A5A8475A-81C4-4011-A044-8FE8E73AF76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97900" y="5167675"/>
            <a:ext cx="4067141" cy="1154616"/>
          </a:xfrm>
          <a:prstGeom prst="rect">
            <a:avLst/>
          </a:prstGeom>
          <a:noFill/>
          <a:ln>
            <a:noFill/>
          </a:ln>
        </p:spPr>
      </p:pic>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LEOSA – Card Examples</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495300" y="1790700"/>
            <a:ext cx="10858500" cy="4386263"/>
          </a:xfrm>
        </p:spPr>
        <p:txBody>
          <a:bodyPr>
            <a:normAutofit/>
          </a:bodyPr>
          <a:lstStyle/>
          <a:p>
            <a:pPr marL="0" indent="0">
              <a:buNone/>
            </a:pPr>
            <a:r>
              <a:rPr lang="en-US" dirty="0"/>
              <a:t>Police or Law Enforcement: 		No Law Enforcement Reference:</a:t>
            </a:r>
          </a:p>
        </p:txBody>
      </p:sp>
      <p:pic>
        <p:nvPicPr>
          <p:cNvPr id="6" name="Picture 5" descr="Graphical user interface&#10;&#10;Description automatically generated with low confidence">
            <a:extLst>
              <a:ext uri="{FF2B5EF4-FFF2-40B4-BE49-F238E27FC236}">
                <a16:creationId xmlns:a16="http://schemas.microsoft.com/office/drawing/2014/main" id="{25BA35F5-7849-4B19-B735-C7A785424B79}"/>
              </a:ext>
            </a:extLst>
          </p:cNvPr>
          <p:cNvPicPr>
            <a:picLocks noChangeAspect="1"/>
          </p:cNvPicPr>
          <p:nvPr/>
        </p:nvPicPr>
        <p:blipFill>
          <a:blip r:embed="rId4"/>
          <a:stretch>
            <a:fillRect/>
          </a:stretch>
        </p:blipFill>
        <p:spPr>
          <a:xfrm>
            <a:off x="712315" y="2405260"/>
            <a:ext cx="3192935" cy="1998995"/>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186ACC47-4D9D-4058-8D0A-FF7BF5B02A64}"/>
              </a:ext>
            </a:extLst>
          </p:cNvPr>
          <p:cNvPicPr>
            <a:picLocks noChangeAspect="1"/>
          </p:cNvPicPr>
          <p:nvPr/>
        </p:nvPicPr>
        <p:blipFill>
          <a:blip r:embed="rId5"/>
          <a:stretch>
            <a:fillRect/>
          </a:stretch>
        </p:blipFill>
        <p:spPr>
          <a:xfrm>
            <a:off x="723378" y="4694233"/>
            <a:ext cx="3277122" cy="205924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667F0161-F297-4827-93D1-6DBBB59332E7}"/>
              </a:ext>
            </a:extLst>
          </p:cNvPr>
          <p:cNvPicPr>
            <a:picLocks noChangeAspect="1"/>
          </p:cNvPicPr>
          <p:nvPr/>
        </p:nvPicPr>
        <p:blipFill>
          <a:blip r:embed="rId6"/>
          <a:stretch>
            <a:fillRect/>
          </a:stretch>
        </p:blipFill>
        <p:spPr>
          <a:xfrm>
            <a:off x="5417716" y="2468520"/>
            <a:ext cx="2021309" cy="2996445"/>
          </a:xfrm>
          <a:prstGeom prst="rect">
            <a:avLst/>
          </a:prstGeom>
        </p:spPr>
      </p:pic>
      <p:pic>
        <p:nvPicPr>
          <p:cNvPr id="11" name="Picture 10">
            <a:extLst>
              <a:ext uri="{FF2B5EF4-FFF2-40B4-BE49-F238E27FC236}">
                <a16:creationId xmlns:a16="http://schemas.microsoft.com/office/drawing/2014/main" id="{441455A1-A6D5-4C9C-A288-C67D3DA6CF5D}"/>
              </a:ext>
            </a:extLst>
          </p:cNvPr>
          <p:cNvPicPr>
            <a:picLocks noChangeAspect="1"/>
          </p:cNvPicPr>
          <p:nvPr/>
        </p:nvPicPr>
        <p:blipFill>
          <a:blip r:embed="rId7"/>
          <a:stretch>
            <a:fillRect/>
          </a:stretch>
        </p:blipFill>
        <p:spPr>
          <a:xfrm>
            <a:off x="7986079" y="2468519"/>
            <a:ext cx="3859460" cy="2474955"/>
          </a:xfrm>
          <a:prstGeom prst="rect">
            <a:avLst/>
          </a:prstGeom>
        </p:spPr>
      </p:pic>
    </p:spTree>
    <p:extLst>
      <p:ext uri="{BB962C8B-B14F-4D97-AF65-F5344CB8AC3E}">
        <p14:creationId xmlns:p14="http://schemas.microsoft.com/office/powerpoint/2010/main" val="52904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IROCC - Background</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1120000" y="1552575"/>
            <a:ext cx="10233800" cy="5048250"/>
          </a:xfrm>
        </p:spPr>
        <p:txBody>
          <a:bodyPr>
            <a:normAutofit fontScale="62500" lnSpcReduction="20000"/>
          </a:bodyPr>
          <a:lstStyle/>
          <a:p>
            <a:pPr marL="0" indent="0">
              <a:buNone/>
            </a:pPr>
            <a:r>
              <a:rPr lang="en-US" sz="3400" dirty="0">
                <a:solidFill>
                  <a:schemeClr val="accent1">
                    <a:lumMod val="40000"/>
                    <a:lumOff val="60000"/>
                  </a:schemeClr>
                </a:solidFill>
              </a:rPr>
              <a:t>To implement the firearm components of LEOSA, the General Assembly passed PA 94-103 in 2006 which:</a:t>
            </a:r>
          </a:p>
          <a:p>
            <a:pPr marL="0" indent="0">
              <a:buNone/>
            </a:pPr>
            <a:endParaRPr lang="en-US" sz="3400" dirty="0">
              <a:solidFill>
                <a:schemeClr val="accent1">
                  <a:lumMod val="40000"/>
                  <a:lumOff val="60000"/>
                </a:schemeClr>
              </a:solidFill>
            </a:endParaRPr>
          </a:p>
          <a:p>
            <a:r>
              <a:rPr lang="en-US" sz="3400" dirty="0">
                <a:solidFill>
                  <a:schemeClr val="accent1">
                    <a:lumMod val="40000"/>
                    <a:lumOff val="60000"/>
                  </a:schemeClr>
                </a:solidFill>
              </a:rPr>
              <a:t>Set a statewide standard for annual firearm requalification</a:t>
            </a:r>
          </a:p>
          <a:p>
            <a:endParaRPr lang="en-US" sz="3400" dirty="0">
              <a:solidFill>
                <a:schemeClr val="accent1">
                  <a:lumMod val="40000"/>
                  <a:lumOff val="60000"/>
                </a:schemeClr>
              </a:solidFill>
            </a:endParaRPr>
          </a:p>
          <a:p>
            <a:r>
              <a:rPr lang="en-US" sz="3400" dirty="0">
                <a:solidFill>
                  <a:schemeClr val="accent1">
                    <a:lumMod val="40000"/>
                    <a:lumOff val="60000"/>
                  </a:schemeClr>
                </a:solidFill>
              </a:rPr>
              <a:t>Gave special authority to the Board to continue training retired law enforcement officers</a:t>
            </a:r>
          </a:p>
          <a:p>
            <a:endParaRPr lang="en-US" sz="3400" dirty="0">
              <a:solidFill>
                <a:schemeClr val="accent1">
                  <a:lumMod val="40000"/>
                  <a:lumOff val="60000"/>
                </a:schemeClr>
              </a:solidFill>
            </a:endParaRPr>
          </a:p>
          <a:p>
            <a:r>
              <a:rPr lang="en-US" sz="3400" dirty="0">
                <a:solidFill>
                  <a:schemeClr val="accent1">
                    <a:lumMod val="40000"/>
                    <a:lumOff val="60000"/>
                  </a:schemeClr>
                </a:solidFill>
              </a:rPr>
              <a:t>Allowed the Board to issue certifications to retired law enforcement officers who met the annual firearm requalification training to demonstrate compliance with 4.b of LEOSA</a:t>
            </a:r>
          </a:p>
          <a:p>
            <a:pPr marL="0" indent="0">
              <a:buNone/>
            </a:pPr>
            <a:endParaRPr lang="en-US" sz="3400" dirty="0">
              <a:solidFill>
                <a:schemeClr val="accent1">
                  <a:lumMod val="40000"/>
                  <a:lumOff val="60000"/>
                </a:schemeClr>
              </a:solidFill>
            </a:endParaRPr>
          </a:p>
          <a:p>
            <a:pPr marL="0" marR="0" indent="0" algn="just">
              <a:lnSpc>
                <a:spcPct val="107000"/>
              </a:lnSpc>
              <a:spcBef>
                <a:spcPts val="0"/>
              </a:spcBef>
              <a:spcAft>
                <a:spcPts val="800"/>
              </a:spcAft>
              <a:buNone/>
            </a:pPr>
            <a:r>
              <a:rPr lang="en-US" sz="3400" i="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(50 ILCS 705/10.4)</a:t>
            </a:r>
          </a:p>
          <a:p>
            <a:pPr marL="0" marR="0" indent="0" algn="just">
              <a:lnSpc>
                <a:spcPct val="107000"/>
              </a:lnSpc>
              <a:spcBef>
                <a:spcPts val="0"/>
              </a:spcBef>
              <a:spcAft>
                <a:spcPts val="800"/>
              </a:spcAft>
              <a:buNone/>
            </a:pPr>
            <a:r>
              <a:rPr lang="en-US" sz="3400" i="1"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Sec. 10.4. Weapon certification for retired law enforcement officers. The Board may initiate, administer, and conduct annual firearm certification courses consistent with the requirements enumerated in the Peace Officer and Probation Officer Firearm Training Act for retired law enforcement officers qualified under federal law to carry a concealed weapon.</a:t>
            </a:r>
            <a:endParaRPr lang="en-US" sz="3400" i="1" dirty="0">
              <a:solidFill>
                <a:schemeClr val="accent1">
                  <a:lumMod val="40000"/>
                  <a:lumOff val="60000"/>
                </a:schemeClr>
              </a:solidFill>
            </a:endParaRPr>
          </a:p>
          <a:p>
            <a:pPr>
              <a:buFontTx/>
              <a:buChar char="-"/>
            </a:pPr>
            <a:endParaRPr lang="en-US" dirty="0"/>
          </a:p>
        </p:txBody>
      </p:sp>
    </p:spTree>
    <p:extLst>
      <p:ext uri="{BB962C8B-B14F-4D97-AF65-F5344CB8AC3E}">
        <p14:creationId xmlns:p14="http://schemas.microsoft.com/office/powerpoint/2010/main" val="181773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161925"/>
            <a:ext cx="10515600" cy="1190625"/>
          </a:xfrm>
        </p:spPr>
        <p:txBody>
          <a:bodyPr>
            <a:normAutofit/>
          </a:bodyPr>
          <a:lstStyle/>
          <a:p>
            <a:r>
              <a:rPr lang="en-US" dirty="0"/>
              <a:t>IROCC - Eligibility</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1120000" y="1276350"/>
            <a:ext cx="10233800" cy="5314950"/>
          </a:xfrm>
        </p:spPr>
        <p:txBody>
          <a:bodyPr>
            <a:normAutofit fontScale="55000" lnSpcReduction="20000"/>
          </a:bodyPr>
          <a:lstStyle/>
          <a:p>
            <a:pPr marL="0" marR="0" indent="0">
              <a:lnSpc>
                <a:spcPct val="107000"/>
              </a:lnSpc>
              <a:spcBef>
                <a:spcPts val="0"/>
              </a:spcBef>
              <a:spcAft>
                <a:spcPts val="0"/>
              </a:spcAft>
              <a:buNone/>
            </a:pPr>
            <a:r>
              <a:rPr lang="en-US" sz="31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Section 1720.220 Definitions</a:t>
            </a:r>
          </a:p>
          <a:p>
            <a:pPr marL="0" marR="0" indent="0">
              <a:lnSpc>
                <a:spcPct val="107000"/>
              </a:lnSpc>
              <a:spcBef>
                <a:spcPts val="0"/>
              </a:spcBef>
              <a:spcAft>
                <a:spcPts val="0"/>
              </a:spcAft>
              <a:buNone/>
            </a:pPr>
            <a:endParaRPr lang="en-US" sz="3100" b="1" dirty="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68580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"Qualified Retired Law Enforcement Officer" means an individual who: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separated from service in good standing from his or her employing agency (other than for reasons of mental disability);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was authorized to perform the specified law enforcement functions and held a position for which powers of arrest were granted by statute;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served as a law enforcement officer for an aggregate of 10 years or more before his or her separation in good standing from service with his or her agency, or separated from service in good standing (after completing any applicable probationary period of service) due to a service-connected disability as determined by the agency;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has met State firearms training and qualifications that are the same as the training and qualifications for active duty officers;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is not under the influence of alcohol or another intoxicating or hallucinatory drug or substance; and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0">
              <a:lnSpc>
                <a:spcPct val="107000"/>
              </a:lnSpc>
              <a:spcBef>
                <a:spcPts val="0"/>
              </a:spcBef>
              <a:spcAft>
                <a:spcPts val="0"/>
              </a:spcAft>
              <a:buNone/>
            </a:pPr>
            <a:r>
              <a:rPr lang="en-US" sz="31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	is not prohibited by federal law from carrying a firearm.</a:t>
            </a:r>
            <a:endParaRPr lang="en-US" sz="31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5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6785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161925"/>
            <a:ext cx="10515600" cy="1190625"/>
          </a:xfrm>
        </p:spPr>
        <p:txBody>
          <a:bodyPr>
            <a:normAutofit/>
          </a:bodyPr>
          <a:lstStyle/>
          <a:p>
            <a:r>
              <a:rPr lang="en-US" dirty="0"/>
              <a:t>IROCC – Eligibility (cont.)</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1120000" y="1276350"/>
            <a:ext cx="10233800" cy="5314950"/>
          </a:xfrm>
        </p:spPr>
        <p:txBody>
          <a:bodyPr>
            <a:normAutofit fontScale="77500" lnSpcReduction="20000"/>
          </a:bodyPr>
          <a:lstStyle/>
          <a:p>
            <a:pPr marL="0" marR="0" indent="0">
              <a:lnSpc>
                <a:spcPct val="107000"/>
              </a:lnSpc>
              <a:spcBef>
                <a:spcPts val="0"/>
              </a:spcBef>
              <a:spcAft>
                <a:spcPts val="0"/>
              </a:spcAft>
              <a:buNone/>
            </a:pPr>
            <a:r>
              <a:rPr lang="en-US" sz="19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Section 1720.240  Eligibility Requirements</a:t>
            </a:r>
            <a:endParaRPr lang="en-US" sz="19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permit to carry a concealed firearm may be issued to a qualified retired law enforcement officer, as defined in Section 1720.220, who:</a:t>
            </a:r>
            <a:endParaRPr lang="en-US" sz="19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Before separation from service was a certified law enforcement officer authorized by a local, State, or federal law enforcement department, office, or agency to carry a firearm in the course and scope of his or her duties; </a:t>
            </a:r>
            <a:endParaRPr lang="en-US" sz="19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endParaRPr lang="en-US" sz="19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 in possession of a photographic identification issued by a law enforcement department, office, or agency from which the individual separated in good standing as a law enforcement officer; </a:t>
            </a:r>
            <a:endParaRPr lang="en-US" sz="19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endParaRPr lang="en-US" sz="19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Has authorized an investigation to determine if the applicant has been convicted of any disqualifying criminal offenses, and the results of the investigation reveal no findings of guilt for any disqualifying offenses specified in the Act and the FOID Card Act;</a:t>
            </a:r>
            <a:endParaRPr lang="en-US" sz="19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endPar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 in possession of a valid FOID Card identifying him or her; and</a:t>
            </a:r>
            <a:endParaRPr lang="en-US" sz="19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endParaRPr lang="en-US" sz="19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mj-lt"/>
              <a:buAutoNum type="arabicParenR"/>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Is a resident of the State of Illinois.</a:t>
            </a:r>
            <a:endParaRPr lang="en-US" sz="19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AutoNum type="alphaLcParenR" startAt="2"/>
            </a:pP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Any qualified retired law enforcement officer making an application to carry a concealed firearm according to to this Subpart shall, by signing the application form, affirm that he or she meets each of the eligibility requirements described in this Subpart under penalty of perjury.  </a:t>
            </a:r>
          </a:p>
          <a:p>
            <a:pPr marL="0" marR="0" lvl="0" indent="0">
              <a:lnSpc>
                <a:spcPct val="107000"/>
              </a:lnSpc>
              <a:spcBef>
                <a:spcPts val="0"/>
              </a:spcBef>
              <a:spcAft>
                <a:spcPts val="0"/>
              </a:spcAft>
              <a:buNone/>
            </a:pPr>
            <a:endParaRPr lang="en-US" sz="1900" dirty="0">
              <a:solidFill>
                <a:schemeClr val="accent1">
                  <a:lumMod val="40000"/>
                  <a:lumOff val="6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900" dirty="0">
                <a:solidFill>
                  <a:schemeClr val="accent1">
                    <a:lumMod val="40000"/>
                    <a:lumOff val="60000"/>
                  </a:schemeClr>
                </a:solidFill>
                <a:effectLst/>
                <a:latin typeface="Times New Roman" panose="02020603050405020304" pitchFamily="18" charset="0"/>
                <a:ea typeface="Calibri" panose="020F0502020204030204" pitchFamily="34" charset="0"/>
                <a:cs typeface="Times New Roman" panose="02020603050405020304" pitchFamily="18" charset="0"/>
              </a:rPr>
              <a:t>Note: </a:t>
            </a:r>
            <a:r>
              <a:rPr lang="en-US" sz="1900" dirty="0">
                <a:solidFill>
                  <a:schemeClr val="accent1">
                    <a:lumMod val="40000"/>
                    <a:lumOff val="60000"/>
                  </a:schemeClr>
                </a:solidFill>
              </a:rPr>
              <a:t>- </a:t>
            </a:r>
            <a:r>
              <a:rPr lang="en-US" sz="19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"Law Enforcement Officer" means any police officer of a governmental agency who is primarily responsible for the prevention or detection of crime and the enforcement of a criminal code or traffic or highway laws of any state or any political subdivision, and has statutory powers of arrest.</a:t>
            </a:r>
            <a:endParaRPr lang="en-US" sz="19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15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8079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133351"/>
            <a:ext cx="10515600" cy="990601"/>
          </a:xfrm>
        </p:spPr>
        <p:txBody>
          <a:bodyPr>
            <a:normAutofit/>
          </a:bodyPr>
          <a:lstStyle/>
          <a:p>
            <a:r>
              <a:rPr lang="en-US" dirty="0"/>
              <a:t>IROCC – Eligibility (cont.)</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295275" y="1019175"/>
            <a:ext cx="11572875" cy="5581651"/>
          </a:xfrm>
        </p:spPr>
        <p:txBody>
          <a:bodyPr>
            <a:noAutofit/>
          </a:bodyPr>
          <a:lstStyle/>
          <a:p>
            <a:pPr marL="0" marR="0" indent="0">
              <a:lnSpc>
                <a:spcPct val="107000"/>
              </a:lnSpc>
              <a:spcBef>
                <a:spcPts val="0"/>
              </a:spcBef>
              <a:spcAft>
                <a:spcPts val="0"/>
              </a:spcAft>
              <a:buNone/>
            </a:pPr>
            <a:r>
              <a:rPr lang="en-US" sz="14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Section 1720.250  Application Procedure</a:t>
            </a:r>
            <a:endParaRPr lang="en-US" sz="14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4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4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Any qualified retired law enforcement officer who wishes to apply for a permit under this Part may request an application in writing or by telephone from the Illinois Retired Officer Concealed Carry Program, P.O. Box 9860, Springfield, Illinois 62791, (217)726-9537 or online at www.ptb.state.il.us.  The Board shall develop the application forms and necessary procedures to implement this program.</a:t>
            </a:r>
            <a:endParaRPr lang="en-US" sz="14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endParaRPr lang="en-US" sz="14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4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The completed application shall include a certification that it constitutes a sworn affidavit signed by the applicant attesting to compliance with the eligibility requirements. </a:t>
            </a:r>
            <a:endParaRPr lang="en-US" sz="14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endParaRPr lang="en-US" sz="14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4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 applicant must provide evidence of photographic identification issued by his or her prior local, State, or federal law enforcement employer verifying the status of the applicant as having been separated from service in good standing.</a:t>
            </a:r>
            <a:endParaRPr lang="en-US" sz="14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endParaRPr lang="en-US" sz="14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4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All information on the application or any related document must be complete and accurate to the best of the applicant's knowledge.  Failure to provide the information necessary to complete the application shall preclude any further processing and shall result in the denial of the application.</a:t>
            </a:r>
            <a:endParaRPr lang="en-US" sz="14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endParaRPr lang="en-US" sz="14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4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 applicant shall pay a $75 (when seeking certification and permit to carry either a revolver or a semi-automatic pistol) or $100 (when seeking certification and permit to carry both a revolver and a semi-automatic pistol) non-refundable fee at the time the initial application is filed…</a:t>
            </a:r>
            <a:endParaRPr lang="en-US" sz="14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endParaRPr lang="en-US" sz="14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4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An applicant must provide evidence of possession of a valid FOID Card at the time of application. </a:t>
            </a:r>
            <a:endParaRPr lang="en-US" sz="1400" dirty="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endParaRPr lang="en-US" sz="14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pPr>
            <a:r>
              <a:rPr lang="en-US" sz="1400"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Written notification of approval or denial of an application shall be sent within 60 working days after receipt of a completed application by the Board unless additional information is needed.  Approved applications shall include additional information regarding the availability of ranges and requirements for the Certification Program.  Failure of the Board to issue a written notification on an application within the 60 working day period shall not be deemed an approval of the application by the Board.</a:t>
            </a:r>
            <a:endParaRPr lang="en-US" sz="14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937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IROCC – Eligibility: Summary</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1120000" y="1524000"/>
            <a:ext cx="10233800" cy="5076825"/>
          </a:xfrm>
        </p:spPr>
        <p:txBody>
          <a:bodyPr>
            <a:normAutofit fontScale="92500" lnSpcReduction="20000"/>
          </a:bodyPr>
          <a:lstStyle/>
          <a:p>
            <a:pPr marL="0" marR="0" indent="0">
              <a:lnSpc>
                <a:spcPct val="107000"/>
              </a:lnSpc>
              <a:spcBef>
                <a:spcPts val="0"/>
              </a:spcBef>
              <a:spcAft>
                <a:spcPts val="0"/>
              </a:spcAft>
              <a:buNone/>
            </a:pPr>
            <a:r>
              <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T</a:t>
            </a:r>
            <a:r>
              <a:rPr lang="en-US" sz="2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o participate in the IROCC program, an individual must:</a:t>
            </a:r>
          </a:p>
          <a:p>
            <a:pPr marL="0" marR="0" indent="0">
              <a:lnSpc>
                <a:spcPct val="107000"/>
              </a:lnSpc>
              <a:spcBef>
                <a:spcPts val="0"/>
              </a:spcBef>
              <a:spcAft>
                <a:spcPts val="0"/>
              </a:spcAft>
              <a:buNone/>
            </a:pPr>
            <a:endPar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Meet all LEOSA qualifications</a:t>
            </a:r>
          </a:p>
          <a:p>
            <a:pPr>
              <a:lnSpc>
                <a:spcPct val="107000"/>
              </a:lnSpc>
              <a:spcBef>
                <a:spcPts val="0"/>
              </a:spcBef>
            </a:pPr>
            <a:endPar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Provide a copy of the ID card required by LEOSA</a:t>
            </a:r>
          </a:p>
          <a:p>
            <a:pPr>
              <a:lnSpc>
                <a:spcPct val="107000"/>
              </a:lnSpc>
              <a:spcBef>
                <a:spcPts val="0"/>
              </a:spcBef>
            </a:pPr>
            <a:endParaRPr lang="en-US" sz="2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Be a certified law enforcement officer</a:t>
            </a:r>
          </a:p>
          <a:p>
            <a:pPr>
              <a:lnSpc>
                <a:spcPct val="107000"/>
              </a:lnSpc>
              <a:spcBef>
                <a:spcPts val="0"/>
              </a:spcBef>
            </a:pPr>
            <a:endPar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Have been authorized to carry a firearm in the course of their duties before retirement</a:t>
            </a:r>
          </a:p>
          <a:p>
            <a:pPr>
              <a:lnSpc>
                <a:spcPct val="107000"/>
              </a:lnSpc>
              <a:spcBef>
                <a:spcPts val="0"/>
              </a:spcBef>
            </a:pPr>
            <a:endPar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Be free from any decertifiable offenses</a:t>
            </a:r>
          </a:p>
          <a:p>
            <a:pPr>
              <a:lnSpc>
                <a:spcPct val="107000"/>
              </a:lnSpc>
              <a:spcBef>
                <a:spcPts val="0"/>
              </a:spcBef>
            </a:pPr>
            <a:endPar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Have a valid FOID card</a:t>
            </a:r>
          </a:p>
          <a:p>
            <a:pPr marL="0" indent="0">
              <a:lnSpc>
                <a:spcPct val="107000"/>
              </a:lnSpc>
              <a:spcBef>
                <a:spcPts val="0"/>
              </a:spcBef>
              <a:buNone/>
            </a:pPr>
            <a:endPar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Submit a sworn affidavit attesting to compliance with the eligibility requirements of LEOSA and the Board’s Administrative Rules</a:t>
            </a:r>
          </a:p>
          <a:p>
            <a:pPr>
              <a:lnSpc>
                <a:spcPct val="107000"/>
              </a:lnSpc>
              <a:spcBef>
                <a:spcPts val="0"/>
              </a:spcBef>
            </a:pPr>
            <a:endPar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2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Be a resident of Illinois</a:t>
            </a:r>
          </a:p>
          <a:p>
            <a:pPr marR="0">
              <a:lnSpc>
                <a:spcPct val="107000"/>
              </a:lnSpc>
              <a:spcBef>
                <a:spcPts val="0"/>
              </a:spcBef>
              <a:spcAft>
                <a:spcPts val="0"/>
              </a:spcAft>
              <a:buFontTx/>
              <a:buChar char="-"/>
            </a:pPr>
            <a:endParaRPr lang="en-US" sz="2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FontTx/>
              <a:buChar char="-"/>
            </a:pPr>
            <a:endPar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93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IROCC: Challenges</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p:txBody>
          <a:bodyPr>
            <a:normAutofit lnSpcReduction="10000"/>
          </a:bodyPr>
          <a:lstStyle/>
          <a:p>
            <a:pPr marL="0" indent="0">
              <a:buNone/>
            </a:pPr>
            <a:r>
              <a:rPr lang="en-US" i="1" dirty="0">
                <a:solidFill>
                  <a:schemeClr val="accent1">
                    <a:lumMod val="40000"/>
                    <a:lumOff val="60000"/>
                  </a:schemeClr>
                </a:solidFill>
              </a:rPr>
              <a:t>Moore v. Trent:</a:t>
            </a:r>
            <a:r>
              <a:rPr lang="en-US" dirty="0">
                <a:solidFill>
                  <a:schemeClr val="accent1">
                    <a:lumMod val="40000"/>
                    <a:lumOff val="60000"/>
                  </a:schemeClr>
                </a:solidFill>
              </a:rPr>
              <a:t> No private right of action to compel an employer to issue a LEOSA card.</a:t>
            </a:r>
            <a:r>
              <a:rPr lang="sv-SE" dirty="0">
                <a:solidFill>
                  <a:schemeClr val="accent1">
                    <a:lumMod val="40000"/>
                    <a:lumOff val="60000"/>
                  </a:schemeClr>
                </a:solidFill>
              </a:rPr>
              <a:t> 09 C 1712 (N.D. Ill. Dec. 16, 2010).</a:t>
            </a:r>
            <a:endParaRPr lang="en-US" dirty="0">
              <a:solidFill>
                <a:schemeClr val="accent1">
                  <a:lumMod val="40000"/>
                  <a:lumOff val="60000"/>
                </a:schemeClr>
              </a:solidFill>
            </a:endParaRPr>
          </a:p>
          <a:p>
            <a:pPr marL="0" indent="0">
              <a:buNone/>
            </a:pPr>
            <a:endParaRPr lang="en-US" dirty="0">
              <a:solidFill>
                <a:schemeClr val="accent1">
                  <a:lumMod val="40000"/>
                  <a:lumOff val="60000"/>
                </a:schemeClr>
              </a:solidFill>
            </a:endParaRPr>
          </a:p>
          <a:p>
            <a:pPr marL="0" indent="0">
              <a:buNone/>
            </a:pPr>
            <a:r>
              <a:rPr lang="en-US" i="1" dirty="0">
                <a:solidFill>
                  <a:schemeClr val="accent1">
                    <a:lumMod val="40000"/>
                    <a:lumOff val="60000"/>
                  </a:schemeClr>
                </a:solidFill>
              </a:rPr>
              <a:t>Foley v. Godinez:</a:t>
            </a:r>
            <a:r>
              <a:rPr lang="en-US" dirty="0">
                <a:solidFill>
                  <a:schemeClr val="accent1">
                    <a:lumMod val="40000"/>
                    <a:lumOff val="60000"/>
                  </a:schemeClr>
                </a:solidFill>
              </a:rPr>
              <a:t> State agency director (IDOC) had the discretion to deny requests for LEOSA cards even if the eligibility components may be met. </a:t>
            </a:r>
            <a:r>
              <a:rPr lang="pl-PL" dirty="0">
                <a:solidFill>
                  <a:schemeClr val="accent1">
                    <a:lumMod val="40000"/>
                    <a:lumOff val="60000"/>
                  </a:schemeClr>
                </a:solidFill>
              </a:rPr>
              <a:t>62 N.E.3d 286</a:t>
            </a:r>
            <a:r>
              <a:rPr lang="en-US" dirty="0">
                <a:solidFill>
                  <a:schemeClr val="accent1">
                    <a:lumMod val="40000"/>
                    <a:lumOff val="60000"/>
                  </a:schemeClr>
                </a:solidFill>
              </a:rPr>
              <a:t>, 2016 Ill. App. 151814 (4</a:t>
            </a:r>
            <a:r>
              <a:rPr lang="en-US" baseline="30000" dirty="0">
                <a:solidFill>
                  <a:schemeClr val="accent1">
                    <a:lumMod val="40000"/>
                    <a:lumOff val="60000"/>
                  </a:schemeClr>
                </a:solidFill>
              </a:rPr>
              <a:t>th</a:t>
            </a:r>
            <a:r>
              <a:rPr lang="en-US" dirty="0">
                <a:solidFill>
                  <a:schemeClr val="accent1">
                    <a:lumMod val="40000"/>
                    <a:lumOff val="60000"/>
                  </a:schemeClr>
                </a:solidFill>
              </a:rPr>
              <a:t> Dist. 2016). </a:t>
            </a:r>
          </a:p>
          <a:p>
            <a:pPr marL="0" indent="0">
              <a:buNone/>
            </a:pPr>
            <a:endParaRPr lang="en-US" dirty="0">
              <a:solidFill>
                <a:schemeClr val="accent1">
                  <a:lumMod val="40000"/>
                  <a:lumOff val="60000"/>
                </a:schemeClr>
              </a:solidFill>
            </a:endParaRPr>
          </a:p>
          <a:p>
            <a:pPr marL="0" indent="0">
              <a:buNone/>
            </a:pPr>
            <a:r>
              <a:rPr lang="en-US" i="1" dirty="0">
                <a:solidFill>
                  <a:schemeClr val="accent1">
                    <a:lumMod val="40000"/>
                    <a:lumOff val="60000"/>
                  </a:schemeClr>
                </a:solidFill>
              </a:rPr>
              <a:t>Henrichs v. ILETSB:</a:t>
            </a:r>
            <a:r>
              <a:rPr lang="en-US" dirty="0">
                <a:solidFill>
                  <a:schemeClr val="accent1">
                    <a:lumMod val="40000"/>
                    <a:lumOff val="60000"/>
                  </a:schemeClr>
                </a:solidFill>
              </a:rPr>
              <a:t> There is no constitutional right to LEOSA privileges – specifically rejecting the holding of </a:t>
            </a:r>
            <a:r>
              <a:rPr lang="en-US" i="1" dirty="0">
                <a:solidFill>
                  <a:schemeClr val="accent1">
                    <a:lumMod val="40000"/>
                    <a:lumOff val="60000"/>
                  </a:schemeClr>
                </a:solidFill>
              </a:rPr>
              <a:t>DuBerry</a:t>
            </a:r>
            <a:r>
              <a:rPr lang="en-US" dirty="0">
                <a:solidFill>
                  <a:schemeClr val="accent1">
                    <a:lumMod val="40000"/>
                    <a:lumOff val="60000"/>
                  </a:schemeClr>
                </a:solidFill>
              </a:rPr>
              <a:t>. </a:t>
            </a:r>
            <a:r>
              <a:rPr lang="sv-SE" dirty="0">
                <a:solidFill>
                  <a:schemeClr val="accent1">
                    <a:lumMod val="40000"/>
                    <a:lumOff val="60000"/>
                  </a:schemeClr>
                </a:solidFill>
              </a:rPr>
              <a:t>306 F. Supp. 3d 1049 (N.D. Ill. 2018).</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26113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HB 4667 – PA 102-779</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p:txBody>
          <a:bodyPr>
            <a:normAutofit fontScale="92500" lnSpcReduction="20000"/>
          </a:bodyPr>
          <a:lstStyle/>
          <a:p>
            <a:pPr marL="0" indent="0">
              <a:buNone/>
            </a:pPr>
            <a:r>
              <a:rPr lang="en-US" sz="2400" dirty="0">
                <a:solidFill>
                  <a:schemeClr val="accent1">
                    <a:lumMod val="40000"/>
                    <a:lumOff val="60000"/>
                  </a:schemeClr>
                </a:solidFill>
              </a:rPr>
              <a:t>In April of 2022, an amendment was filed to HB 4667 which replaced everything in the existing bill with new language that:</a:t>
            </a:r>
          </a:p>
          <a:p>
            <a:pPr marL="0" indent="0">
              <a:buNone/>
            </a:pPr>
            <a:endParaRPr lang="en-US" sz="2400" dirty="0">
              <a:solidFill>
                <a:schemeClr val="accent1">
                  <a:lumMod val="40000"/>
                  <a:lumOff val="60000"/>
                </a:schemeClr>
              </a:solidFill>
            </a:endParaRPr>
          </a:p>
          <a:p>
            <a:r>
              <a:rPr lang="en-US" sz="2400" dirty="0">
                <a:solidFill>
                  <a:schemeClr val="accent1">
                    <a:lumMod val="40000"/>
                    <a:lumOff val="60000"/>
                  </a:schemeClr>
                </a:solidFill>
              </a:rPr>
              <a:t>Added state and county correctional officers to the existing exception for law enforcement officers regarding certain crimes related to firearm possession if they are qualified under the laws of this state or LEOSA.</a:t>
            </a:r>
          </a:p>
          <a:p>
            <a:pPr marL="0" indent="0">
              <a:buNone/>
            </a:pPr>
            <a:endParaRPr lang="en-US" sz="2400" dirty="0">
              <a:solidFill>
                <a:schemeClr val="accent1">
                  <a:lumMod val="40000"/>
                  <a:lumOff val="60000"/>
                </a:schemeClr>
              </a:solidFill>
            </a:endParaRPr>
          </a:p>
          <a:p>
            <a:r>
              <a:rPr lang="en-US" sz="2400" dirty="0">
                <a:solidFill>
                  <a:schemeClr val="accent1">
                    <a:lumMod val="40000"/>
                    <a:lumOff val="60000"/>
                  </a:schemeClr>
                </a:solidFill>
              </a:rPr>
              <a:t>Amended the County Jail Act to specifically declare that county correctional officers shall be deemed “qualified active or retired law enforcement officers” for LEOSA purposes and they shall have LEOSA privileges if the officer is otherwise compliant with the laws of Illinois governing the implementation of LEOSA. </a:t>
            </a:r>
          </a:p>
          <a:p>
            <a:pPr marL="0" indent="0">
              <a:buNone/>
            </a:pPr>
            <a:endParaRPr lang="en-US" sz="2400" dirty="0">
              <a:solidFill>
                <a:schemeClr val="accent1">
                  <a:lumMod val="40000"/>
                  <a:lumOff val="60000"/>
                </a:schemeClr>
              </a:solidFill>
            </a:endParaRPr>
          </a:p>
          <a:p>
            <a:r>
              <a:rPr lang="en-US" sz="2400" dirty="0">
                <a:solidFill>
                  <a:schemeClr val="accent1">
                    <a:lumMod val="40000"/>
                    <a:lumOff val="60000"/>
                  </a:schemeClr>
                </a:solidFill>
              </a:rPr>
              <a:t>Amended the Illinois Code of Corrections with a similar provision for IDOC correctional officers. </a:t>
            </a:r>
          </a:p>
        </p:txBody>
      </p:sp>
    </p:spTree>
    <p:extLst>
      <p:ext uri="{BB962C8B-B14F-4D97-AF65-F5344CB8AC3E}">
        <p14:creationId xmlns:p14="http://schemas.microsoft.com/office/powerpoint/2010/main" val="110156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HB 4667 - Purpose</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p:txBody>
          <a:bodyPr>
            <a:normAutofit fontScale="85000" lnSpcReduction="20000"/>
          </a:bodyPr>
          <a:lstStyle/>
          <a:p>
            <a:pPr>
              <a:buFontTx/>
              <a:buChar char="-"/>
            </a:pPr>
            <a:r>
              <a:rPr lang="en-US" dirty="0">
                <a:solidFill>
                  <a:schemeClr val="accent1">
                    <a:lumMod val="40000"/>
                    <a:lumOff val="60000"/>
                  </a:schemeClr>
                </a:solidFill>
              </a:rPr>
              <a:t>To encourage individuals to seek careers as correctional officers by making the position more attractive with the ability to seek secondary employment as “peace officers” allowed to carry firearms off-duty under LEOSA</a:t>
            </a:r>
          </a:p>
          <a:p>
            <a:pPr marL="0" indent="0">
              <a:buNone/>
            </a:pPr>
            <a:endParaRPr lang="en-US" dirty="0">
              <a:solidFill>
                <a:schemeClr val="accent1">
                  <a:lumMod val="40000"/>
                  <a:lumOff val="60000"/>
                </a:schemeClr>
              </a:solidFill>
            </a:endParaRPr>
          </a:p>
          <a:p>
            <a:pPr>
              <a:buFontTx/>
              <a:buChar char="-"/>
            </a:pPr>
            <a:endParaRPr lang="en-US" dirty="0">
              <a:solidFill>
                <a:schemeClr val="accent1">
                  <a:lumMod val="40000"/>
                  <a:lumOff val="60000"/>
                </a:schemeClr>
              </a:solidFill>
            </a:endParaRPr>
          </a:p>
          <a:p>
            <a:pPr marL="0" indent="0">
              <a:buNone/>
            </a:pPr>
            <a:r>
              <a:rPr lang="en-US" dirty="0">
                <a:solidFill>
                  <a:schemeClr val="accent1">
                    <a:lumMod val="40000"/>
                    <a:lumOff val="60000"/>
                  </a:schemeClr>
                </a:solidFill>
              </a:rPr>
              <a:t>But HB 4667 did not:</a:t>
            </a:r>
          </a:p>
          <a:p>
            <a:pPr>
              <a:buFontTx/>
              <a:buChar char="-"/>
            </a:pPr>
            <a:r>
              <a:rPr lang="en-US" dirty="0">
                <a:solidFill>
                  <a:schemeClr val="accent1">
                    <a:lumMod val="40000"/>
                    <a:lumOff val="60000"/>
                  </a:schemeClr>
                </a:solidFill>
              </a:rPr>
              <a:t>Grant correctional officers arrest powers</a:t>
            </a:r>
          </a:p>
          <a:p>
            <a:pPr>
              <a:buFontTx/>
              <a:buChar char="-"/>
            </a:pPr>
            <a:r>
              <a:rPr lang="en-US" dirty="0">
                <a:solidFill>
                  <a:schemeClr val="accent1">
                    <a:lumMod val="40000"/>
                    <a:lumOff val="60000"/>
                  </a:schemeClr>
                </a:solidFill>
              </a:rPr>
              <a:t>Declare correctional officers to be “peace officers” </a:t>
            </a:r>
          </a:p>
          <a:p>
            <a:pPr>
              <a:buFontTx/>
              <a:buChar char="-"/>
            </a:pPr>
            <a:r>
              <a:rPr lang="en-US" dirty="0">
                <a:solidFill>
                  <a:schemeClr val="accent1">
                    <a:lumMod val="40000"/>
                    <a:lumOff val="60000"/>
                  </a:schemeClr>
                </a:solidFill>
              </a:rPr>
              <a:t>Place any mandates on ILETSB </a:t>
            </a:r>
          </a:p>
          <a:p>
            <a:pPr>
              <a:buFontTx/>
              <a:buChar char="-"/>
            </a:pPr>
            <a:r>
              <a:rPr lang="en-US" dirty="0">
                <a:solidFill>
                  <a:schemeClr val="accent1">
                    <a:lumMod val="40000"/>
                    <a:lumOff val="60000"/>
                  </a:schemeClr>
                </a:solidFill>
              </a:rPr>
              <a:t>Change any definitions in the Police Training Act</a:t>
            </a:r>
          </a:p>
          <a:p>
            <a:pPr>
              <a:buFontTx/>
              <a:buChar char="-"/>
            </a:pPr>
            <a:r>
              <a:rPr lang="en-US" dirty="0">
                <a:solidFill>
                  <a:schemeClr val="accent1">
                    <a:lumMod val="40000"/>
                    <a:lumOff val="60000"/>
                  </a:schemeClr>
                </a:solidFill>
              </a:rPr>
              <a:t>Require corrections officers to comply with the Peace Officer and Probation Officer Firearm Training Act</a:t>
            </a:r>
          </a:p>
          <a:p>
            <a:pPr>
              <a:buFontTx/>
              <a:buChar char="-"/>
            </a:pPr>
            <a:endParaRPr lang="en-US" dirty="0"/>
          </a:p>
        </p:txBody>
      </p:sp>
    </p:spTree>
    <p:extLst>
      <p:ext uri="{BB962C8B-B14F-4D97-AF65-F5344CB8AC3E}">
        <p14:creationId xmlns:p14="http://schemas.microsoft.com/office/powerpoint/2010/main" val="379544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HB 4667 - Concerns</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1120000" y="1690688"/>
            <a:ext cx="10233800" cy="4802187"/>
          </a:xfrm>
        </p:spPr>
        <p:txBody>
          <a:bodyPr>
            <a:normAutofit fontScale="77500" lnSpcReduction="20000"/>
          </a:bodyPr>
          <a:lstStyle/>
          <a:p>
            <a:r>
              <a:rPr lang="en-US" dirty="0">
                <a:solidFill>
                  <a:schemeClr val="accent1">
                    <a:lumMod val="40000"/>
                    <a:lumOff val="60000"/>
                  </a:schemeClr>
                </a:solidFill>
              </a:rPr>
              <a:t>Major difference in training for correctional officers – specifically in the area of public interactions when armed</a:t>
            </a:r>
          </a:p>
          <a:p>
            <a:pPr marL="0" indent="0">
              <a:buNone/>
            </a:pPr>
            <a:endParaRPr lang="en-US" dirty="0">
              <a:solidFill>
                <a:schemeClr val="accent1">
                  <a:lumMod val="40000"/>
                  <a:lumOff val="60000"/>
                </a:schemeClr>
              </a:solidFill>
            </a:endParaRPr>
          </a:p>
          <a:p>
            <a:r>
              <a:rPr lang="en-US" dirty="0">
                <a:solidFill>
                  <a:schemeClr val="accent1">
                    <a:lumMod val="40000"/>
                    <a:lumOff val="60000"/>
                  </a:schemeClr>
                </a:solidFill>
              </a:rPr>
              <a:t>No training or certification requirement for part-time correctional  officers</a:t>
            </a:r>
          </a:p>
          <a:p>
            <a:pPr marL="0" indent="0">
              <a:buNone/>
            </a:pPr>
            <a:endParaRPr lang="en-US" dirty="0">
              <a:solidFill>
                <a:schemeClr val="accent1">
                  <a:lumMod val="40000"/>
                  <a:lumOff val="60000"/>
                </a:schemeClr>
              </a:solidFill>
            </a:endParaRPr>
          </a:p>
          <a:p>
            <a:r>
              <a:rPr lang="en-US" dirty="0">
                <a:solidFill>
                  <a:schemeClr val="accent1">
                    <a:lumMod val="40000"/>
                    <a:lumOff val="60000"/>
                  </a:schemeClr>
                </a:solidFill>
              </a:rPr>
              <a:t>There is no annual firearm requalification requirement for correctional officers</a:t>
            </a:r>
          </a:p>
          <a:p>
            <a:pPr marL="0" indent="0">
              <a:buNone/>
            </a:pPr>
            <a:endParaRPr lang="en-US" dirty="0">
              <a:solidFill>
                <a:schemeClr val="accent1">
                  <a:lumMod val="40000"/>
                  <a:lumOff val="60000"/>
                </a:schemeClr>
              </a:solidFill>
            </a:endParaRPr>
          </a:p>
          <a:p>
            <a:r>
              <a:rPr lang="en-US" dirty="0">
                <a:solidFill>
                  <a:schemeClr val="accent1">
                    <a:lumMod val="40000"/>
                    <a:lumOff val="60000"/>
                  </a:schemeClr>
                </a:solidFill>
              </a:rPr>
              <a:t>Correctional officers with felonies or </a:t>
            </a:r>
            <a:r>
              <a:rPr lang="en-US" dirty="0" err="1">
                <a:solidFill>
                  <a:schemeClr val="accent1">
                    <a:lumMod val="40000"/>
                    <a:lumOff val="60000"/>
                  </a:schemeClr>
                </a:solidFill>
              </a:rPr>
              <a:t>decertifiable</a:t>
            </a:r>
            <a:r>
              <a:rPr lang="en-US" dirty="0">
                <a:solidFill>
                  <a:schemeClr val="accent1">
                    <a:lumMod val="40000"/>
                    <a:lumOff val="60000"/>
                  </a:schemeClr>
                </a:solidFill>
              </a:rPr>
              <a:t> offenses in their history had more privileges than similarly situated law enforcement officers. </a:t>
            </a:r>
          </a:p>
          <a:p>
            <a:pPr marL="0" indent="0">
              <a:buNone/>
            </a:pPr>
            <a:endParaRPr lang="en-US" dirty="0">
              <a:solidFill>
                <a:schemeClr val="accent1">
                  <a:lumMod val="40000"/>
                  <a:lumOff val="60000"/>
                </a:schemeClr>
              </a:solidFill>
            </a:endParaRPr>
          </a:p>
          <a:p>
            <a:r>
              <a:rPr lang="en-US" dirty="0">
                <a:solidFill>
                  <a:schemeClr val="accent1">
                    <a:lumMod val="40000"/>
                    <a:lumOff val="60000"/>
                  </a:schemeClr>
                </a:solidFill>
              </a:rPr>
              <a:t>LEOSA complications</a:t>
            </a:r>
          </a:p>
          <a:p>
            <a:pPr lvl="1">
              <a:buFontTx/>
              <a:buChar char="-"/>
            </a:pPr>
            <a:r>
              <a:rPr lang="en-US" dirty="0">
                <a:solidFill>
                  <a:schemeClr val="accent1">
                    <a:lumMod val="40000"/>
                    <a:lumOff val="60000"/>
                  </a:schemeClr>
                </a:solidFill>
              </a:rPr>
              <a:t>Not “law enforcement” under state definitions</a:t>
            </a:r>
          </a:p>
          <a:p>
            <a:pPr lvl="1">
              <a:buFontTx/>
              <a:buChar char="-"/>
            </a:pPr>
            <a:r>
              <a:rPr lang="en-US" dirty="0">
                <a:solidFill>
                  <a:schemeClr val="accent1">
                    <a:lumMod val="40000"/>
                    <a:lumOff val="60000"/>
                  </a:schemeClr>
                </a:solidFill>
              </a:rPr>
              <a:t>No statutory powers of arrest</a:t>
            </a:r>
          </a:p>
          <a:p>
            <a:pPr lvl="1">
              <a:buFontTx/>
              <a:buChar char="-"/>
            </a:pPr>
            <a:r>
              <a:rPr lang="en-US" dirty="0">
                <a:solidFill>
                  <a:schemeClr val="accent1">
                    <a:lumMod val="40000"/>
                    <a:lumOff val="60000"/>
                  </a:schemeClr>
                </a:solidFill>
              </a:rPr>
              <a:t>No card from the employer indicating police or law enforcement officer status</a:t>
            </a:r>
          </a:p>
          <a:p>
            <a:pPr lvl="1">
              <a:buFontTx/>
              <a:buChar char="-"/>
            </a:pPr>
            <a:r>
              <a:rPr lang="en-US" dirty="0">
                <a:solidFill>
                  <a:schemeClr val="accent1">
                    <a:lumMod val="40000"/>
                    <a:lumOff val="60000"/>
                  </a:schemeClr>
                </a:solidFill>
              </a:rPr>
              <a:t>No firearm qualification in the year proceeding retirement</a:t>
            </a:r>
          </a:p>
        </p:txBody>
      </p:sp>
    </p:spTree>
    <p:extLst>
      <p:ext uri="{BB962C8B-B14F-4D97-AF65-F5344CB8AC3E}">
        <p14:creationId xmlns:p14="http://schemas.microsoft.com/office/powerpoint/2010/main" val="196320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LEOSA - 18 U.S.C. 926C</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p:txBody>
          <a:bodyPr>
            <a:normAutofit/>
          </a:bodyPr>
          <a:lstStyle/>
          <a:p>
            <a:pPr marL="0" indent="0">
              <a:buNone/>
            </a:pPr>
            <a:r>
              <a:rPr lang="en-US" sz="20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The purpose of the ``Law Enforcement Officers Safety Act of 2003,'' is to authorize qualified off-duty law enforcement officers and qualified retired law enforcement officers carrying photographic identification issued by a governmental agency for which the individual is, or was, employed as a law enforcement  officer, to carry a concealed firearm that has been shipped or transported in interstate or foreign commerce. This bill establishes national measures of uniformity and consistency to permit law enforcement officers to respond immediately to a crime when off duty, as well as to protect officers and their families from vindictive criminals. – Senate Judiciary Committee, 2004</a:t>
            </a:r>
          </a:p>
          <a:p>
            <a:pPr marL="0" indent="0">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US" sz="2000" i="1" dirty="0">
                <a:solidFill>
                  <a:schemeClr val="tx2">
                    <a:lumMod val="60000"/>
                    <a:lumOff val="40000"/>
                  </a:schemeClr>
                </a:solidFill>
                <a:effectLst/>
                <a:latin typeface="Calibri" panose="020F0502020204030204" pitchFamily="34" charset="0"/>
                <a:ea typeface="Times New Roman" panose="02020603050405020304" pitchFamily="18" charset="0"/>
                <a:cs typeface="Calibri" panose="020F0502020204030204" pitchFamily="34" charset="0"/>
              </a:rPr>
              <a:t>Law enforcement officers are never ``off-duty‘’. They are dedicated public servants trained to uphold the law and keep the peace. To enable law enforcement officers nationwide to be prepared to answer a call to duty no matter where, when, or in what form it comes.           Sen. Leahy, July 7, 2004</a:t>
            </a:r>
            <a:endParaRPr lang="en-US" sz="20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9295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HB 4667 - Response</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838201" y="1825625"/>
            <a:ext cx="9067800" cy="4351338"/>
          </a:xfrm>
        </p:spPr>
        <p:txBody>
          <a:bodyPr>
            <a:normAutofit fontScale="77500" lnSpcReduction="20000"/>
          </a:bodyPr>
          <a:lstStyle/>
          <a:p>
            <a:pPr marL="0" indent="0">
              <a:buNone/>
            </a:pPr>
            <a:r>
              <a:rPr lang="en-US" dirty="0">
                <a:solidFill>
                  <a:schemeClr val="accent1">
                    <a:lumMod val="40000"/>
                    <a:lumOff val="60000"/>
                  </a:schemeClr>
                </a:solidFill>
              </a:rPr>
              <a:t>Upon learning that the intent was also to address firearm privileges in retirement, ILETSB staff: </a:t>
            </a:r>
          </a:p>
          <a:p>
            <a:r>
              <a:rPr lang="en-US" dirty="0">
                <a:solidFill>
                  <a:schemeClr val="accent1">
                    <a:lumMod val="40000"/>
                    <a:lumOff val="60000"/>
                  </a:schemeClr>
                </a:solidFill>
              </a:rPr>
              <a:t>Requested an amendment from LRB with our suggestions</a:t>
            </a:r>
          </a:p>
          <a:p>
            <a:r>
              <a:rPr lang="en-US" dirty="0">
                <a:solidFill>
                  <a:schemeClr val="accent1">
                    <a:lumMod val="40000"/>
                    <a:lumOff val="60000"/>
                  </a:schemeClr>
                </a:solidFill>
              </a:rPr>
              <a:t>Reached out to House and Senate staff to express concerns and discuss a possible amendment</a:t>
            </a:r>
          </a:p>
          <a:p>
            <a:r>
              <a:rPr lang="en-US" dirty="0">
                <a:solidFill>
                  <a:schemeClr val="accent1">
                    <a:lumMod val="40000"/>
                    <a:lumOff val="60000"/>
                  </a:schemeClr>
                </a:solidFill>
              </a:rPr>
              <a:t>Requested meetings with the sponsors to continue working on the issue over the summer</a:t>
            </a:r>
          </a:p>
          <a:p>
            <a:r>
              <a:rPr lang="en-US" dirty="0">
                <a:solidFill>
                  <a:schemeClr val="accent1">
                    <a:lumMod val="40000"/>
                    <a:lumOff val="60000"/>
                  </a:schemeClr>
                </a:solidFill>
              </a:rPr>
              <a:t>Engaged in conversations with IDOC, representatives from the Governor’s Office, and Lt. Governor’s legislative team to discuss amendatory veto options</a:t>
            </a:r>
          </a:p>
          <a:p>
            <a:r>
              <a:rPr lang="en-US" dirty="0">
                <a:solidFill>
                  <a:schemeClr val="accent1">
                    <a:lumMod val="40000"/>
                    <a:lumOff val="60000"/>
                  </a:schemeClr>
                </a:solidFill>
              </a:rPr>
              <a:t>Discussed alternative avenues to achieve the intended objectives with House and Senate staff</a:t>
            </a:r>
          </a:p>
          <a:p>
            <a:r>
              <a:rPr lang="en-US" dirty="0">
                <a:solidFill>
                  <a:schemeClr val="accent1">
                    <a:lumMod val="40000"/>
                    <a:lumOff val="60000"/>
                  </a:schemeClr>
                </a:solidFill>
              </a:rPr>
              <a:t>Requested an interpretive opinion and guidance from the Attorney General’s Office</a:t>
            </a:r>
          </a:p>
        </p:txBody>
      </p:sp>
    </p:spTree>
    <p:extLst>
      <p:ext uri="{BB962C8B-B14F-4D97-AF65-F5344CB8AC3E}">
        <p14:creationId xmlns:p14="http://schemas.microsoft.com/office/powerpoint/2010/main" val="202519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HB 4667 – Next Steps</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p:txBody>
          <a:bodyPr>
            <a:normAutofit fontScale="92500" lnSpcReduction="10000"/>
          </a:bodyPr>
          <a:lstStyle/>
          <a:p>
            <a:pPr marL="0" indent="0">
              <a:buNone/>
            </a:pPr>
            <a:r>
              <a:rPr lang="en-US" dirty="0">
                <a:solidFill>
                  <a:schemeClr val="accent1">
                    <a:lumMod val="40000"/>
                    <a:lumOff val="60000"/>
                  </a:schemeClr>
                </a:solidFill>
              </a:rPr>
              <a:t>We have prepared a bill that:</a:t>
            </a:r>
          </a:p>
          <a:p>
            <a:pPr marL="0" indent="0">
              <a:buNone/>
            </a:pPr>
            <a:endParaRPr lang="en-US" dirty="0">
              <a:solidFill>
                <a:schemeClr val="accent1">
                  <a:lumMod val="40000"/>
                  <a:lumOff val="60000"/>
                </a:schemeClr>
              </a:solidFill>
            </a:endParaRPr>
          </a:p>
          <a:p>
            <a:r>
              <a:rPr lang="en-US" dirty="0">
                <a:solidFill>
                  <a:schemeClr val="accent1">
                    <a:lumMod val="40000"/>
                    <a:lumOff val="60000"/>
                  </a:schemeClr>
                </a:solidFill>
              </a:rPr>
              <a:t>Offers a special concealed carry privilege to correctional officers</a:t>
            </a:r>
          </a:p>
          <a:p>
            <a:r>
              <a:rPr lang="en-US" dirty="0">
                <a:solidFill>
                  <a:schemeClr val="accent1">
                    <a:lumMod val="40000"/>
                    <a:lumOff val="60000"/>
                  </a:schemeClr>
                </a:solidFill>
              </a:rPr>
              <a:t>Allows the Board to conduct special training for correctional officers seeking to carry off-duty</a:t>
            </a:r>
          </a:p>
          <a:p>
            <a:r>
              <a:rPr lang="en-US" dirty="0">
                <a:solidFill>
                  <a:schemeClr val="accent1">
                    <a:lumMod val="40000"/>
                    <a:lumOff val="60000"/>
                  </a:schemeClr>
                </a:solidFill>
              </a:rPr>
              <a:t>Establishes a certification and training requirement for part-time correctional officers</a:t>
            </a:r>
          </a:p>
          <a:p>
            <a:r>
              <a:rPr lang="en-US" dirty="0">
                <a:solidFill>
                  <a:schemeClr val="accent1">
                    <a:lumMod val="40000"/>
                    <a:lumOff val="60000"/>
                  </a:schemeClr>
                </a:solidFill>
              </a:rPr>
              <a:t>Establishes an in-service training requirement for correctional officers</a:t>
            </a:r>
          </a:p>
          <a:p>
            <a:r>
              <a:rPr lang="en-US" dirty="0">
                <a:solidFill>
                  <a:schemeClr val="accent1">
                    <a:lumMod val="40000"/>
                    <a:lumOff val="60000"/>
                  </a:schemeClr>
                </a:solidFill>
              </a:rPr>
              <a:t>Allows for decertification of correctional officers in the same manner as law enforcement officers</a:t>
            </a:r>
          </a:p>
        </p:txBody>
      </p:sp>
    </p:spTree>
    <p:extLst>
      <p:ext uri="{BB962C8B-B14F-4D97-AF65-F5344CB8AC3E}">
        <p14:creationId xmlns:p14="http://schemas.microsoft.com/office/powerpoint/2010/main" val="3024531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Summary: </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1120000" y="1504950"/>
            <a:ext cx="10233800" cy="4672013"/>
          </a:xfrm>
        </p:spPr>
        <p:txBody>
          <a:bodyPr>
            <a:normAutofit/>
          </a:bodyPr>
          <a:lstStyle/>
          <a:p>
            <a:pPr marL="0" indent="0">
              <a:buNone/>
            </a:pPr>
            <a:r>
              <a:rPr lang="en-US" sz="1800" dirty="0">
                <a:solidFill>
                  <a:schemeClr val="accent1">
                    <a:lumMod val="40000"/>
                    <a:lumOff val="60000"/>
                  </a:schemeClr>
                </a:solidFill>
              </a:rPr>
              <a:t>LEOSA is a federal provision that allows individuals to carry a firearm across state lines if they:</a:t>
            </a:r>
          </a:p>
          <a:p>
            <a:r>
              <a:rPr lang="en-US" sz="1800" dirty="0">
                <a:solidFill>
                  <a:schemeClr val="accent1">
                    <a:lumMod val="40000"/>
                    <a:lumOff val="60000"/>
                  </a:schemeClr>
                </a:solidFill>
              </a:rPr>
              <a:t>Served for at least 10 years as a law enforcement officer</a:t>
            </a:r>
          </a:p>
          <a:p>
            <a:r>
              <a:rPr lang="en-US" sz="1800" dirty="0">
                <a:solidFill>
                  <a:schemeClr val="accent1">
                    <a:lumMod val="40000"/>
                    <a:lumOff val="60000"/>
                  </a:schemeClr>
                </a:solidFill>
              </a:rPr>
              <a:t>Had statutory powers of arrest</a:t>
            </a:r>
          </a:p>
          <a:p>
            <a:r>
              <a:rPr lang="en-US" sz="1800" dirty="0">
                <a:solidFill>
                  <a:schemeClr val="accent1">
                    <a:lumMod val="40000"/>
                    <a:lumOff val="60000"/>
                  </a:schemeClr>
                </a:solidFill>
              </a:rPr>
              <a:t>Separated in good standing, and </a:t>
            </a:r>
          </a:p>
          <a:p>
            <a:r>
              <a:rPr lang="en-US" sz="1800" dirty="0">
                <a:solidFill>
                  <a:schemeClr val="accent1">
                    <a:lumMod val="40000"/>
                    <a:lumOff val="60000"/>
                  </a:schemeClr>
                </a:solidFill>
              </a:rPr>
              <a:t>Have a card that indicates they met </a:t>
            </a:r>
            <a:r>
              <a:rPr lang="en-US" sz="1800">
                <a:solidFill>
                  <a:schemeClr val="accent1">
                    <a:lumMod val="40000"/>
                    <a:lumOff val="60000"/>
                  </a:schemeClr>
                </a:solidFill>
              </a:rPr>
              <a:t>the state </a:t>
            </a:r>
            <a:r>
              <a:rPr lang="en-US" sz="1800" dirty="0">
                <a:solidFill>
                  <a:schemeClr val="accent1">
                    <a:lumMod val="40000"/>
                    <a:lumOff val="60000"/>
                  </a:schemeClr>
                </a:solidFill>
              </a:rPr>
              <a:t>firearm qualification in the last year</a:t>
            </a:r>
          </a:p>
          <a:p>
            <a:pPr marL="0" indent="0">
              <a:buNone/>
            </a:pPr>
            <a:endParaRPr lang="en-US" sz="1800" dirty="0">
              <a:solidFill>
                <a:schemeClr val="accent1">
                  <a:lumMod val="40000"/>
                  <a:lumOff val="60000"/>
                </a:schemeClr>
              </a:solidFill>
            </a:endParaRPr>
          </a:p>
          <a:p>
            <a:pPr marL="0" indent="0">
              <a:buNone/>
            </a:pPr>
            <a:r>
              <a:rPr lang="en-US" sz="1800" dirty="0">
                <a:solidFill>
                  <a:schemeClr val="accent1">
                    <a:lumMod val="40000"/>
                    <a:lumOff val="60000"/>
                  </a:schemeClr>
                </a:solidFill>
              </a:rPr>
              <a:t>IROCC is a program that assists those who qualify for LEOSA by facilitating the state firearm qualification. </a:t>
            </a:r>
          </a:p>
          <a:p>
            <a:pPr marL="0" indent="0">
              <a:buNone/>
            </a:pPr>
            <a:r>
              <a:rPr lang="en-US" sz="1800" dirty="0">
                <a:solidFill>
                  <a:schemeClr val="accent1">
                    <a:lumMod val="40000"/>
                    <a:lumOff val="60000"/>
                  </a:schemeClr>
                </a:solidFill>
              </a:rPr>
              <a:t>To be eligible for IROCC:</a:t>
            </a:r>
          </a:p>
          <a:p>
            <a:r>
              <a:rPr lang="en-US" sz="1800" dirty="0">
                <a:solidFill>
                  <a:schemeClr val="accent1">
                    <a:lumMod val="40000"/>
                    <a:lumOff val="60000"/>
                  </a:schemeClr>
                </a:solidFill>
              </a:rPr>
              <a:t>Must meet all LEOSA qualifications</a:t>
            </a:r>
          </a:p>
          <a:p>
            <a:r>
              <a:rPr lang="en-US" sz="1800" dirty="0">
                <a:solidFill>
                  <a:schemeClr val="accent1">
                    <a:lumMod val="40000"/>
                    <a:lumOff val="60000"/>
                  </a:schemeClr>
                </a:solidFill>
              </a:rPr>
              <a:t>Must be a certified law enforcement officer </a:t>
            </a:r>
          </a:p>
          <a:p>
            <a:r>
              <a:rPr lang="en-US" sz="1800" dirty="0">
                <a:solidFill>
                  <a:schemeClr val="accent1">
                    <a:lumMod val="40000"/>
                    <a:lumOff val="60000"/>
                  </a:schemeClr>
                </a:solidFill>
              </a:rPr>
              <a:t>Must have met state firearm qualifications while employed, and</a:t>
            </a:r>
          </a:p>
          <a:p>
            <a:r>
              <a:rPr lang="en-US" sz="1800" dirty="0">
                <a:solidFill>
                  <a:schemeClr val="accent1">
                    <a:lumMod val="40000"/>
                    <a:lumOff val="60000"/>
                  </a:schemeClr>
                </a:solidFill>
              </a:rPr>
              <a:t>Must be a resident of Illinois with a valid FOID card</a:t>
            </a:r>
          </a:p>
        </p:txBody>
      </p:sp>
    </p:spTree>
    <p:extLst>
      <p:ext uri="{BB962C8B-B14F-4D97-AF65-F5344CB8AC3E}">
        <p14:creationId xmlns:p14="http://schemas.microsoft.com/office/powerpoint/2010/main" val="2712301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CONCLUSION:</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p:txBody>
          <a:bodyPr>
            <a:normAutofit lnSpcReduction="10000"/>
          </a:bodyPr>
          <a:lstStyle/>
          <a:p>
            <a:r>
              <a:rPr lang="en-US" dirty="0">
                <a:solidFill>
                  <a:schemeClr val="accent1">
                    <a:lumMod val="40000"/>
                    <a:lumOff val="60000"/>
                  </a:schemeClr>
                </a:solidFill>
              </a:rPr>
              <a:t>We understand the concerns of correctional officers and will consider any possible avenue to meet the intentions of HB 4667.</a:t>
            </a:r>
          </a:p>
          <a:p>
            <a:pPr marL="0" indent="0">
              <a:buNone/>
            </a:pPr>
            <a:endParaRPr lang="en-US" dirty="0">
              <a:solidFill>
                <a:schemeClr val="accent1">
                  <a:lumMod val="40000"/>
                  <a:lumOff val="60000"/>
                </a:schemeClr>
              </a:solidFill>
            </a:endParaRPr>
          </a:p>
          <a:p>
            <a:r>
              <a:rPr lang="en-US" dirty="0">
                <a:solidFill>
                  <a:schemeClr val="accent1">
                    <a:lumMod val="40000"/>
                    <a:lumOff val="60000"/>
                  </a:schemeClr>
                </a:solidFill>
              </a:rPr>
              <a:t>We believe that a more detailed solution can be considered that addresses the concerns of several interested stakeholder groups that can be implemented by ILETSB using existing tools. </a:t>
            </a:r>
          </a:p>
          <a:p>
            <a:endParaRPr lang="en-US" dirty="0">
              <a:solidFill>
                <a:schemeClr val="accent1">
                  <a:lumMod val="40000"/>
                  <a:lumOff val="60000"/>
                </a:schemeClr>
              </a:solidFill>
            </a:endParaRPr>
          </a:p>
          <a:p>
            <a:r>
              <a:rPr lang="en-US" dirty="0">
                <a:solidFill>
                  <a:schemeClr val="accent1">
                    <a:lumMod val="40000"/>
                    <a:lumOff val="60000"/>
                  </a:schemeClr>
                </a:solidFill>
              </a:rPr>
              <a:t>We recognize that the law on this issue continues to evolve with new case holdings and legislative amendments - we will comply accordingly when provided with statutory authority and direction. </a:t>
            </a:r>
          </a:p>
        </p:txBody>
      </p:sp>
    </p:spTree>
    <p:extLst>
      <p:ext uri="{BB962C8B-B14F-4D97-AF65-F5344CB8AC3E}">
        <p14:creationId xmlns:p14="http://schemas.microsoft.com/office/powerpoint/2010/main" val="251692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LEOSA - Text</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683581" y="1447060"/>
            <a:ext cx="10830757" cy="4918229"/>
          </a:xfrm>
        </p:spPr>
        <p:txBody>
          <a:bodyPr>
            <a:normAutofit fontScale="77500" lnSpcReduction="20000"/>
          </a:bodyPr>
          <a:lstStyle/>
          <a:p>
            <a:pPr marL="0" indent="0">
              <a:buNone/>
            </a:pPr>
            <a:endParaRPr lang="en-US" dirty="0"/>
          </a:p>
          <a:p>
            <a:pPr marL="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926C. Carrying of concealed firearms by qualified retired law enforcement officers</a:t>
            </a:r>
          </a:p>
          <a:p>
            <a:pPr marL="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 Notwithstanding any other provision of the law of any State or any political subdivision thereof, an individual who is a qualified retired law enforcement officer and who is carrying the identification required by subsection (d) may carry a concealed firearm that has been shipped or transported in interstate or foreign commerce, subject to subsection (b).</a:t>
            </a:r>
          </a:p>
          <a:p>
            <a:pPr marL="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(b) This section shall not be construed to supersede or limit the laws of any State that—</a:t>
            </a:r>
          </a:p>
          <a:p>
            <a:pPr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(1) permit private persons or entities to prohibit or restrict the possession of concealed firearms on their property; or</a:t>
            </a:r>
          </a:p>
          <a:p>
            <a:pPr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(2) prohibit or restrict the possession of firearms on any State or local government property, installation, building, base, or park.</a:t>
            </a:r>
          </a:p>
          <a:p>
            <a:pPr marL="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(c) As used in this section, the term “qualified retired law enforcement officer” means an individual who—</a:t>
            </a:r>
          </a:p>
          <a:p>
            <a:pPr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(1) separated from service in good standing from service with a public agency as a law enforcement officer;</a:t>
            </a:r>
          </a:p>
          <a:p>
            <a:pPr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(2) before such separation, was authorized by law to engage in or supervise the prevention, detection, investigation, or prosecution of, or the incarceration of any person for, any violation of law, and had statutory powers of arrest or apprehension under section 807(b) of title 10, United States Code (article 7(b) of the Uniform Code of Military Justice);</a:t>
            </a:r>
          </a:p>
          <a:p>
            <a:pPr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(3) (A) before such separation, served as a law enforcement officer for an aggregate of 10 years or more; or (B) separated from service with such agency, after completing any applicable probationary period of such service, due to a service-connected disability, as determined by such agency;</a:t>
            </a:r>
          </a:p>
          <a:p>
            <a:pPr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(4) during the most recent 12-month period, has met, at the expense of the individual, the standards for qualification in firearms training for active law enforcement officers, as determined by the former agency of the individual, the State in which the individual resides or, if the State has not established such standards, either a law enforcement agency within the State in which the individual resides or the standards used by a certified firearms instructor that is qualified to conduct a firearms qualification test for active duty officers within that State;</a:t>
            </a:r>
          </a:p>
          <a:p>
            <a:pPr marL="0" indent="0">
              <a:buNone/>
            </a:pPr>
            <a:endParaRPr lang="en-US" sz="900" dirty="0"/>
          </a:p>
        </p:txBody>
      </p:sp>
    </p:spTree>
    <p:extLst>
      <p:ext uri="{BB962C8B-B14F-4D97-AF65-F5344CB8AC3E}">
        <p14:creationId xmlns:p14="http://schemas.microsoft.com/office/powerpoint/2010/main" val="350001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LEOSA – Text (cont.)</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523875" y="1371600"/>
            <a:ext cx="11106150" cy="5362575"/>
          </a:xfrm>
        </p:spPr>
        <p:txBody>
          <a:bodyPr>
            <a:normAutofit fontScale="70000" lnSpcReduction="20000"/>
          </a:bodyPr>
          <a:lstStyle/>
          <a:p>
            <a:pPr marR="0" indent="0">
              <a:lnSpc>
                <a:spcPct val="107000"/>
              </a:lnSpc>
              <a:spcBef>
                <a:spcPts val="0"/>
              </a:spcBef>
              <a:spcAft>
                <a:spcPts val="800"/>
              </a:spcAft>
              <a:buNone/>
            </a:pPr>
            <a:r>
              <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(5)(A) has not been officially found by a qualified medical professional employed by the agency to be unqualified for reasons relating to mental health and as a result of this finding will not be issued the photographic identification as described in subsection (d)(1); or (B) has not agreed with the agency from which the individual is separating from service in which that individual acknowledges he or she is not qualified under this section for reasons relating to mental health and for those reasons will not receive or accept the photographic identification as described in subsection (d)(1);</a:t>
            </a:r>
          </a:p>
          <a:p>
            <a:pPr marR="0" indent="0">
              <a:lnSpc>
                <a:spcPct val="107000"/>
              </a:lnSpc>
              <a:spcBef>
                <a:spcPts val="0"/>
              </a:spcBef>
              <a:spcAft>
                <a:spcPts val="800"/>
              </a:spcAft>
              <a:buNone/>
            </a:pPr>
            <a:r>
              <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(6) is not under the influence of alcohol or another intoxicating or hallucinatory drug or substance; and</a:t>
            </a:r>
          </a:p>
          <a:p>
            <a:pPr marR="0" indent="0">
              <a:lnSpc>
                <a:spcPct val="107000"/>
              </a:lnSpc>
              <a:spcBef>
                <a:spcPts val="0"/>
              </a:spcBef>
              <a:spcAft>
                <a:spcPts val="800"/>
              </a:spcAft>
              <a:buNone/>
            </a:pPr>
            <a:r>
              <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(7) is not prohibited by Federal law from receiving a firearm.</a:t>
            </a:r>
          </a:p>
          <a:p>
            <a:pPr marL="0" marR="0" indent="0">
              <a:lnSpc>
                <a:spcPct val="107000"/>
              </a:lnSpc>
              <a:spcBef>
                <a:spcPts val="0"/>
              </a:spcBef>
              <a:spcAft>
                <a:spcPts val="800"/>
              </a:spcAft>
              <a:buNone/>
            </a:pPr>
            <a:endPar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(d) The identification required by this subsection is—</a:t>
            </a:r>
          </a:p>
          <a:p>
            <a:pPr marR="0" indent="0">
              <a:lnSpc>
                <a:spcPct val="107000"/>
              </a:lnSpc>
              <a:spcBef>
                <a:spcPts val="0"/>
              </a:spcBef>
              <a:spcAft>
                <a:spcPts val="800"/>
              </a:spcAft>
              <a:buNone/>
            </a:pPr>
            <a:r>
              <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(1) a photographic identification issued by the agency from which the individual separated from service as a law enforcement officer that identifies the person as having been employed as a police officer or law enforcement officer and indicates that the individual has, not less recently than one year before the date the individual is carrying the concealed firearm, been tested or otherwise found by the agency to meet the active duty standards for qualification in firearms training as established by the agency to carry a firearm of the same type as the concealed firearm; or</a:t>
            </a:r>
          </a:p>
          <a:p>
            <a:pPr marR="0" indent="0">
              <a:lnSpc>
                <a:spcPct val="107000"/>
              </a:lnSpc>
              <a:spcBef>
                <a:spcPts val="0"/>
              </a:spcBef>
              <a:spcAft>
                <a:spcPts val="800"/>
              </a:spcAft>
              <a:buNone/>
            </a:pPr>
            <a:r>
              <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(2)(A) a photographic identification issued by the agency from which the individual separated from service as a law enforcement officer that identifies the person as having been employed as a police officer or law enforcement officer; and (B) a certification issued by the State in which the individual resides or by a certified firearms instructor that is qualified to conduct a firearms qualification test for active duty officers within that State that indicates that the individual has, not less than 1 year before the date the individual is carrying the concealed firearm, been tested or otherwise found by the State or a certified firearms instructor that is qualified to conduct a firearms qualification test for active duty officers within that State to have met—</a:t>
            </a:r>
          </a:p>
          <a:p>
            <a:pPr marR="0" indent="0">
              <a:lnSpc>
                <a:spcPct val="107000"/>
              </a:lnSpc>
              <a:spcBef>
                <a:spcPts val="0"/>
              </a:spcBef>
              <a:spcAft>
                <a:spcPts val="800"/>
              </a:spcAft>
              <a:buNone/>
            </a:pPr>
            <a:r>
              <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	i) the active duty standards for qualification in firearms training, as established by the State, to carry a firearm of the same type as the 	concealed firearm; or</a:t>
            </a:r>
          </a:p>
          <a:p>
            <a:pPr marR="0" indent="0">
              <a:lnSpc>
                <a:spcPct val="107000"/>
              </a:lnSpc>
              <a:spcBef>
                <a:spcPts val="0"/>
              </a:spcBef>
              <a:spcAft>
                <a:spcPts val="800"/>
              </a:spcAft>
              <a:buNone/>
            </a:pPr>
            <a:r>
              <a:rPr lang="en-US" sz="2000" dirty="0">
                <a:solidFill>
                  <a:schemeClr val="accent1">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(ii) if the State has not established such standards, standards set by any law enforcement agency within that State to carry a firearm of the 	same type as the concealed firearm.</a:t>
            </a:r>
          </a:p>
          <a:p>
            <a:pPr marL="0" indent="0">
              <a:buNone/>
            </a:pPr>
            <a:endParaRPr lang="en-US" sz="800" dirty="0"/>
          </a:p>
        </p:txBody>
      </p:sp>
    </p:spTree>
    <p:extLst>
      <p:ext uri="{BB962C8B-B14F-4D97-AF65-F5344CB8AC3E}">
        <p14:creationId xmlns:p14="http://schemas.microsoft.com/office/powerpoint/2010/main" val="242155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LEOSA – Text (cont.)</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994299" y="1518082"/>
            <a:ext cx="10359501" cy="4974793"/>
          </a:xfrm>
        </p:spPr>
        <p:txBody>
          <a:bodyPr>
            <a:normAutofit lnSpcReduction="10000"/>
          </a:bodyPr>
          <a:lstStyle/>
          <a:p>
            <a:pPr marL="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(e) As used in this section—</a:t>
            </a:r>
          </a:p>
          <a:p>
            <a:pPr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(1) the term “firearm”—</a:t>
            </a:r>
          </a:p>
          <a:p>
            <a:pPr marL="68580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(A) except as provided in this paragraph, has the same meaning as in section 921 of this title [18 USCS § 921];</a:t>
            </a:r>
          </a:p>
          <a:p>
            <a:pPr marL="68580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(B) includes ammunition not expressly prohibited by Federal law or subject to the provisions of the National Firearms Act [26 USCS §§ 5801 et seq.]; and</a:t>
            </a:r>
          </a:p>
          <a:p>
            <a:pPr marL="68580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(C) does not include—</a:t>
            </a:r>
          </a:p>
          <a:p>
            <a:pPr marL="114300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 any machinegun (as defined in section 5845 of the National Firearms Act [26 USCS § 5845]);</a:t>
            </a:r>
          </a:p>
          <a:p>
            <a:pPr marL="114300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(ii) any firearm silencer (as defined in section 921 of this title [18 USCS § 921]); and</a:t>
            </a:r>
          </a:p>
          <a:p>
            <a:pPr marL="1143000"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(iii) any destructive device (as defined in section 921 of this title [18 USCS § 921]); and</a:t>
            </a:r>
          </a:p>
          <a:p>
            <a:pPr marR="0" indent="0">
              <a:lnSpc>
                <a:spcPct val="107000"/>
              </a:lnSpc>
              <a:spcBef>
                <a:spcPts val="0"/>
              </a:spcBef>
              <a:spcAft>
                <a:spcPts val="800"/>
              </a:spcAft>
              <a:buNone/>
            </a:pPr>
            <a:r>
              <a:rPr lang="en-US" sz="18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(2) the term “service with a public agency as a law enforcement officer” includes service as a law enforcement officer of the Amtrak Police Department, service as a law enforcement officer of the Federal Reserve, or service as a law enforcement or police officer of the executive branch of the Federal Government.</a:t>
            </a:r>
          </a:p>
          <a:p>
            <a:pPr marL="0" indent="0">
              <a:buNone/>
            </a:pPr>
            <a:endParaRPr lang="en-US" sz="800" dirty="0"/>
          </a:p>
        </p:txBody>
      </p:sp>
    </p:spTree>
    <p:extLst>
      <p:ext uri="{BB962C8B-B14F-4D97-AF65-F5344CB8AC3E}">
        <p14:creationId xmlns:p14="http://schemas.microsoft.com/office/powerpoint/2010/main" val="247001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LEOSA – Eligibility: 7 Elements</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1120000" y="1825624"/>
            <a:ext cx="10233800" cy="4746625"/>
          </a:xfrm>
        </p:spPr>
        <p:txBody>
          <a:bodyPr>
            <a:normAutofit fontScale="85000" lnSpcReduction="20000"/>
          </a:bodyPr>
          <a:lstStyle/>
          <a:p>
            <a:pPr marL="0" marR="0" indent="0">
              <a:lnSpc>
                <a:spcPct val="90000"/>
              </a:lnSpc>
              <a:spcBef>
                <a:spcPts val="1000"/>
              </a:spcBef>
              <a:spcAft>
                <a:spcPts val="0"/>
              </a:spcAft>
              <a:buNone/>
            </a:pPr>
            <a:r>
              <a:rPr lang="en-US" sz="2800"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1. Separated from service </a:t>
            </a:r>
            <a:endParaRPr lang="en-US" sz="12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Times New Roman" panose="02020603050405020304" pitchFamily="18" charset="0"/>
              <a:buChar char="-"/>
              <a:tabLst>
                <a:tab pos="914400" algn="l"/>
              </a:tabLst>
            </a:pPr>
            <a:r>
              <a:rPr lang="en-US" sz="2400"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as a law enforcement officer </a:t>
            </a:r>
            <a:endParaRPr lang="en-US" sz="12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Times New Roman" panose="02020603050405020304" pitchFamily="18" charset="0"/>
              <a:buChar char="-"/>
              <a:tabLst>
                <a:tab pos="914400" algn="l"/>
              </a:tabLst>
            </a:pPr>
            <a:r>
              <a:rPr lang="en-US" sz="2400"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from a public agency </a:t>
            </a:r>
            <a:endParaRPr lang="en-US" sz="12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Times New Roman" panose="02020603050405020304" pitchFamily="18" charset="0"/>
              <a:buChar char="-"/>
              <a:tabLst>
                <a:tab pos="914400" algn="l"/>
              </a:tabLst>
            </a:pPr>
            <a:r>
              <a:rPr lang="en-US" sz="2400"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in good standing</a:t>
            </a:r>
            <a:endParaRPr lang="en-US" sz="12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0" marR="0" indent="0">
              <a:lnSpc>
                <a:spcPct val="90000"/>
              </a:lnSpc>
              <a:spcBef>
                <a:spcPts val="1000"/>
              </a:spcBef>
              <a:spcAft>
                <a:spcPts val="0"/>
              </a:spcAft>
              <a:buNone/>
            </a:pPr>
            <a:endParaRPr lang="en-US" sz="2800"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90000"/>
              </a:lnSpc>
              <a:spcBef>
                <a:spcPts val="1000"/>
              </a:spcBef>
              <a:spcAft>
                <a:spcPts val="0"/>
              </a:spcAft>
              <a:buNone/>
            </a:pPr>
            <a:r>
              <a:rPr lang="en-US" sz="2800"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2. Before separation:</a:t>
            </a:r>
            <a:endParaRPr lang="en-US" sz="12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Times New Roman" panose="02020603050405020304" pitchFamily="18" charset="0"/>
              <a:buChar char="-"/>
              <a:tabLst>
                <a:tab pos="914400" algn="l"/>
              </a:tabLst>
            </a:pPr>
            <a:r>
              <a:rPr lang="en-US"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Was authorized </a:t>
            </a:r>
            <a:r>
              <a:rPr lang="en-US" kern="1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by law to engage in or supervise the:</a:t>
            </a:r>
          </a:p>
          <a:p>
            <a:pPr marL="1200150" lvl="2" indent="-285750">
              <a:spcBef>
                <a:spcPts val="0"/>
              </a:spcBef>
              <a:buFont typeface="Times New Roman" panose="02020603050405020304" pitchFamily="18" charset="0"/>
              <a:buChar char="-"/>
              <a:tabLst>
                <a:tab pos="914400" algn="l"/>
              </a:tabLst>
            </a:pPr>
            <a:r>
              <a:rPr lang="en-US" sz="2400" kern="1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prevention</a:t>
            </a:r>
          </a:p>
          <a:p>
            <a:pPr marL="1200150" lvl="2" indent="-285750">
              <a:spcBef>
                <a:spcPts val="0"/>
              </a:spcBef>
              <a:buFont typeface="Times New Roman" panose="02020603050405020304" pitchFamily="18" charset="0"/>
              <a:buChar char="-"/>
              <a:tabLst>
                <a:tab pos="914400" algn="l"/>
              </a:tabLst>
            </a:pPr>
            <a:r>
              <a:rPr lang="en-US" sz="2400" kern="1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detection</a:t>
            </a:r>
          </a:p>
          <a:p>
            <a:pPr marL="1200150" lvl="2" indent="-285750">
              <a:spcBef>
                <a:spcPts val="0"/>
              </a:spcBef>
              <a:buFont typeface="Times New Roman" panose="02020603050405020304" pitchFamily="18" charset="0"/>
              <a:buChar char="-"/>
              <a:tabLst>
                <a:tab pos="914400" algn="l"/>
              </a:tabLst>
            </a:pPr>
            <a:r>
              <a:rPr lang="en-US" sz="2400" kern="1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investigation </a:t>
            </a:r>
          </a:p>
          <a:p>
            <a:pPr marL="1200150" lvl="2" indent="-285750">
              <a:spcBef>
                <a:spcPts val="0"/>
              </a:spcBef>
              <a:buFont typeface="Times New Roman" panose="02020603050405020304" pitchFamily="18" charset="0"/>
              <a:buChar char="-"/>
              <a:tabLst>
                <a:tab pos="914400" algn="l"/>
              </a:tabLst>
            </a:pPr>
            <a:r>
              <a:rPr lang="en-US" sz="2400" kern="1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Prosecution, or</a:t>
            </a:r>
          </a:p>
          <a:p>
            <a:pPr marL="1200150" lvl="2" indent="-285750">
              <a:spcBef>
                <a:spcPts val="0"/>
              </a:spcBef>
              <a:buFont typeface="Times New Roman" panose="02020603050405020304" pitchFamily="18" charset="0"/>
              <a:buChar char="-"/>
              <a:tabLst>
                <a:tab pos="914400" algn="l"/>
              </a:tabLst>
            </a:pPr>
            <a:r>
              <a:rPr lang="en-US" sz="2400" kern="1200" dirty="0">
                <a:solidFill>
                  <a:schemeClr val="accent1">
                    <a:lumMod val="40000"/>
                    <a:lumOff val="60000"/>
                  </a:schemeClr>
                </a:solidFill>
                <a:effectLst/>
                <a:latin typeface="Calibri" panose="020F0502020204030204" pitchFamily="34" charset="0"/>
                <a:ea typeface="Calibri" panose="020F0502020204030204" pitchFamily="34" charset="0"/>
                <a:cs typeface="Times New Roman" panose="02020603050405020304" pitchFamily="18" charset="0"/>
              </a:rPr>
              <a:t>Incarceration of any person for, any violation of the law</a:t>
            </a:r>
            <a:endParaRPr lang="en-US" sz="24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Times New Roman" panose="02020603050405020304" pitchFamily="18" charset="0"/>
              <a:buChar char="-"/>
              <a:tabLst>
                <a:tab pos="914400" algn="l"/>
              </a:tabLst>
            </a:pPr>
            <a:endParaRPr lang="en-US"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90000"/>
              </a:lnSpc>
              <a:spcBef>
                <a:spcPts val="0"/>
              </a:spcBef>
              <a:spcAft>
                <a:spcPts val="0"/>
              </a:spcAft>
              <a:buFont typeface="Times New Roman" panose="02020603050405020304" pitchFamily="18" charset="0"/>
              <a:buChar char="-"/>
              <a:tabLst>
                <a:tab pos="914400" algn="l"/>
              </a:tabLst>
            </a:pPr>
            <a:r>
              <a:rPr lang="en-US"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Had statutory powers of arrest</a:t>
            </a:r>
            <a:endParaRPr lang="en-US"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Times New Roman" panose="02020603050405020304" pitchFamily="18" charset="0"/>
              <a:buChar char="-"/>
              <a:tabLst>
                <a:tab pos="914400" algn="l"/>
              </a:tabLst>
            </a:pPr>
            <a:r>
              <a:rPr lang="en-US"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Has met the firearm qualification for active officers within the last year</a:t>
            </a:r>
            <a:endParaRPr lang="en-US"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742950" marR="0" lvl="1" indent="-285750">
              <a:lnSpc>
                <a:spcPct val="90000"/>
              </a:lnSpc>
              <a:spcBef>
                <a:spcPts val="0"/>
              </a:spcBef>
              <a:spcAft>
                <a:spcPts val="0"/>
              </a:spcAft>
              <a:buFont typeface="Times New Roman" panose="02020603050405020304" pitchFamily="18" charset="0"/>
              <a:buChar char="-"/>
              <a:tabLst>
                <a:tab pos="914400" algn="l"/>
              </a:tabLst>
            </a:pPr>
            <a:r>
              <a:rPr lang="en-US"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No issues of substance abuse </a:t>
            </a:r>
            <a:endParaRPr lang="en-US"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0" marR="0" indent="0">
              <a:lnSpc>
                <a:spcPct val="90000"/>
              </a:lnSpc>
              <a:spcAft>
                <a:spcPts val="0"/>
              </a:spcAft>
              <a:buNone/>
            </a:pPr>
            <a:endParaRPr lang="en-US" sz="2400"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90000"/>
              </a:lnSpc>
              <a:spcAft>
                <a:spcPts val="0"/>
              </a:spcAft>
              <a:buNone/>
            </a:pPr>
            <a:r>
              <a:rPr lang="en-US" sz="2400" kern="1200" dirty="0">
                <a:solidFill>
                  <a:schemeClr val="accent1">
                    <a:lumMod val="40000"/>
                    <a:lumOff val="60000"/>
                  </a:schemeClr>
                </a:solidFill>
                <a:effectLst/>
                <a:latin typeface="Calibri" panose="020F0502020204030204" pitchFamily="34" charset="0"/>
                <a:ea typeface="Times New Roman" panose="02020603050405020304" pitchFamily="18" charset="0"/>
                <a:cs typeface="Times New Roman" panose="02020603050405020304" pitchFamily="18" charset="0"/>
              </a:rPr>
              <a:t>3. With at least 10 years of service (or a disability)</a:t>
            </a:r>
            <a:endParaRPr lang="en-US" sz="1200" dirty="0">
              <a:solidFill>
                <a:schemeClr val="accent1">
                  <a:lumMod val="40000"/>
                  <a:lumOff val="60000"/>
                </a:schemeClr>
              </a:solidFill>
              <a:effectLst/>
              <a:latin typeface="Times New Roman" panose="02020603050405020304" pitchFamily="18" charset="0"/>
              <a:ea typeface="Times New Roman" panose="02020603050405020304" pitchFamily="18" charset="0"/>
            </a:endParaRPr>
          </a:p>
          <a:p>
            <a:pPr marL="457200" lvl="1" indent="0">
              <a:buNone/>
            </a:pPr>
            <a:endParaRPr lang="en-US" dirty="0"/>
          </a:p>
          <a:p>
            <a:pPr lvl="1">
              <a:buFontTx/>
              <a:buChar char="-"/>
            </a:pPr>
            <a:endParaRPr lang="en-US" dirty="0"/>
          </a:p>
        </p:txBody>
      </p:sp>
    </p:spTree>
    <p:extLst>
      <p:ext uri="{BB962C8B-B14F-4D97-AF65-F5344CB8AC3E}">
        <p14:creationId xmlns:p14="http://schemas.microsoft.com/office/powerpoint/2010/main" val="2869334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0" y="0"/>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LEOSA – Eligibility (cont.)</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a:xfrm>
            <a:off x="1123950" y="1825625"/>
            <a:ext cx="10229850" cy="4351338"/>
          </a:xfrm>
        </p:spPr>
        <p:txBody>
          <a:bodyPr>
            <a:normAutofit/>
          </a:bodyPr>
          <a:lstStyle/>
          <a:p>
            <a:pPr marL="0" indent="0">
              <a:buNone/>
            </a:pPr>
            <a:r>
              <a:rPr lang="en-US" sz="2400" dirty="0">
                <a:solidFill>
                  <a:schemeClr val="accent1">
                    <a:lumMod val="40000"/>
                    <a:lumOff val="60000"/>
                  </a:schemeClr>
                </a:solidFill>
              </a:rPr>
              <a:t>4. Has met the firearm qualification for active officers within the last year</a:t>
            </a:r>
          </a:p>
          <a:p>
            <a:pPr marL="0" indent="0">
              <a:buNone/>
            </a:pPr>
            <a:endParaRPr lang="en-US" sz="2400" dirty="0">
              <a:solidFill>
                <a:schemeClr val="accent1">
                  <a:lumMod val="40000"/>
                  <a:lumOff val="60000"/>
                </a:schemeClr>
              </a:solidFill>
            </a:endParaRPr>
          </a:p>
          <a:p>
            <a:pPr marL="0" indent="0">
              <a:buNone/>
            </a:pPr>
            <a:r>
              <a:rPr lang="en-US" sz="2400" dirty="0">
                <a:solidFill>
                  <a:schemeClr val="accent1">
                    <a:lumMod val="40000"/>
                    <a:lumOff val="60000"/>
                  </a:schemeClr>
                </a:solidFill>
              </a:rPr>
              <a:t>5. No history of mental health issues</a:t>
            </a:r>
          </a:p>
          <a:p>
            <a:pPr marL="0" indent="0">
              <a:buNone/>
            </a:pPr>
            <a:endParaRPr lang="en-US" sz="2400" dirty="0">
              <a:solidFill>
                <a:schemeClr val="accent1">
                  <a:lumMod val="40000"/>
                  <a:lumOff val="60000"/>
                </a:schemeClr>
              </a:solidFill>
            </a:endParaRPr>
          </a:p>
          <a:p>
            <a:pPr marL="0" indent="0">
              <a:buNone/>
            </a:pPr>
            <a:r>
              <a:rPr lang="en-US" sz="2400" dirty="0">
                <a:solidFill>
                  <a:schemeClr val="accent1">
                    <a:lumMod val="40000"/>
                    <a:lumOff val="60000"/>
                  </a:schemeClr>
                </a:solidFill>
              </a:rPr>
              <a:t>6. Not under the influence of alcohol or other controlled substances</a:t>
            </a:r>
          </a:p>
          <a:p>
            <a:pPr marL="0" indent="0">
              <a:buNone/>
            </a:pPr>
            <a:endParaRPr lang="en-US" sz="2400" dirty="0">
              <a:solidFill>
                <a:schemeClr val="accent1">
                  <a:lumMod val="40000"/>
                  <a:lumOff val="60000"/>
                </a:schemeClr>
              </a:solidFill>
            </a:endParaRPr>
          </a:p>
          <a:p>
            <a:pPr marL="0" indent="0">
              <a:buNone/>
            </a:pPr>
            <a:r>
              <a:rPr lang="en-US" sz="2400" dirty="0">
                <a:solidFill>
                  <a:schemeClr val="accent1">
                    <a:lumMod val="40000"/>
                    <a:lumOff val="60000"/>
                  </a:schemeClr>
                </a:solidFill>
              </a:rPr>
              <a:t>7. Not otherwise prohibited from carrying a firearm under federal laws</a:t>
            </a:r>
          </a:p>
        </p:txBody>
      </p:sp>
    </p:spTree>
    <p:extLst>
      <p:ext uri="{BB962C8B-B14F-4D97-AF65-F5344CB8AC3E}">
        <p14:creationId xmlns:p14="http://schemas.microsoft.com/office/powerpoint/2010/main" val="215833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a:bodyPr>
          <a:lstStyle/>
          <a:p>
            <a:r>
              <a:rPr lang="en-US" dirty="0"/>
              <a:t>LEOSA – Prerequisites: ID Card</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p:txBody>
          <a:bodyPr>
            <a:normAutofit/>
          </a:bodyPr>
          <a:lstStyle/>
          <a:p>
            <a:pPr marL="514350" indent="-514350">
              <a:buAutoNum type="arabicPeriod"/>
            </a:pPr>
            <a:r>
              <a:rPr lang="en-US" dirty="0">
                <a:solidFill>
                  <a:schemeClr val="accent1">
                    <a:lumMod val="40000"/>
                    <a:lumOff val="60000"/>
                  </a:schemeClr>
                </a:solidFill>
              </a:rPr>
              <a:t>Must be a photo I.D.</a:t>
            </a:r>
          </a:p>
          <a:p>
            <a:pPr marL="514350" indent="-514350">
              <a:buAutoNum type="arabicPeriod"/>
            </a:pPr>
            <a:endParaRPr lang="en-US" dirty="0">
              <a:solidFill>
                <a:schemeClr val="accent1">
                  <a:lumMod val="40000"/>
                  <a:lumOff val="60000"/>
                </a:schemeClr>
              </a:solidFill>
            </a:endParaRPr>
          </a:p>
          <a:p>
            <a:pPr marL="514350" indent="-514350">
              <a:buAutoNum type="arabicPeriod"/>
            </a:pPr>
            <a:r>
              <a:rPr lang="en-US" dirty="0">
                <a:solidFill>
                  <a:schemeClr val="accent1">
                    <a:lumMod val="40000"/>
                    <a:lumOff val="60000"/>
                  </a:schemeClr>
                </a:solidFill>
              </a:rPr>
              <a:t>Must be issued from the agency where the officer separated from service as a law enforcement officer</a:t>
            </a:r>
          </a:p>
          <a:p>
            <a:pPr marL="514350" indent="-514350">
              <a:buAutoNum type="arabicPeriod"/>
            </a:pPr>
            <a:endParaRPr lang="en-US" dirty="0">
              <a:solidFill>
                <a:schemeClr val="accent1">
                  <a:lumMod val="40000"/>
                  <a:lumOff val="60000"/>
                </a:schemeClr>
              </a:solidFill>
            </a:endParaRPr>
          </a:p>
          <a:p>
            <a:pPr marL="514350" indent="-514350">
              <a:buAutoNum type="arabicPeriod"/>
            </a:pPr>
            <a:r>
              <a:rPr lang="en-US" dirty="0">
                <a:solidFill>
                  <a:schemeClr val="accent1">
                    <a:lumMod val="40000"/>
                    <a:lumOff val="60000"/>
                  </a:schemeClr>
                </a:solidFill>
              </a:rPr>
              <a:t>Must identify the individual as having been employed as a police officer or law enforcement officer</a:t>
            </a:r>
          </a:p>
        </p:txBody>
      </p:sp>
    </p:spTree>
    <p:extLst>
      <p:ext uri="{BB962C8B-B14F-4D97-AF65-F5344CB8AC3E}">
        <p14:creationId xmlns:p14="http://schemas.microsoft.com/office/powerpoint/2010/main" val="345919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p:txBody>
          <a:bodyPr>
            <a:normAutofit fontScale="90000"/>
          </a:bodyPr>
          <a:lstStyle/>
          <a:p>
            <a:r>
              <a:rPr lang="en-US" dirty="0"/>
              <a:t>LEOSA – Prerequisites: Firearm Card</a:t>
            </a:r>
          </a:p>
        </p:txBody>
      </p:sp>
      <p:sp>
        <p:nvSpPr>
          <p:cNvPr id="5" name="Content Placeholder 4">
            <a:extLst>
              <a:ext uri="{FF2B5EF4-FFF2-40B4-BE49-F238E27FC236}">
                <a16:creationId xmlns:a16="http://schemas.microsoft.com/office/drawing/2014/main" id="{B0932A7F-D6C3-486C-9BFB-CF71B88B8854}"/>
              </a:ext>
            </a:extLst>
          </p:cNvPr>
          <p:cNvSpPr>
            <a:spLocks noGrp="1"/>
          </p:cNvSpPr>
          <p:nvPr>
            <p:ph idx="1"/>
          </p:nvPr>
        </p:nvSpPr>
        <p:spPr/>
        <p:txBody>
          <a:bodyPr>
            <a:normAutofit/>
          </a:bodyPr>
          <a:lstStyle/>
          <a:p>
            <a:pPr marL="0" indent="0">
              <a:buNone/>
            </a:pPr>
            <a:r>
              <a:rPr lang="en-US" sz="2400" dirty="0">
                <a:solidFill>
                  <a:schemeClr val="accent1">
                    <a:lumMod val="40000"/>
                    <a:lumOff val="60000"/>
                  </a:schemeClr>
                </a:solidFill>
              </a:rPr>
              <a:t>4. Individuals must also have a certification card indicating that they met the firearm qualification for active officers within the last 12 months. </a:t>
            </a:r>
          </a:p>
          <a:p>
            <a:pPr marL="0" indent="0">
              <a:buNone/>
            </a:pPr>
            <a:endParaRPr lang="en-US" sz="2400" dirty="0">
              <a:solidFill>
                <a:schemeClr val="accent1">
                  <a:lumMod val="40000"/>
                  <a:lumOff val="60000"/>
                </a:schemeClr>
              </a:solidFill>
            </a:endParaRPr>
          </a:p>
          <a:p>
            <a:pPr marL="0" indent="0">
              <a:buNone/>
            </a:pPr>
            <a:r>
              <a:rPr lang="en-US" sz="2400" dirty="0">
                <a:solidFill>
                  <a:schemeClr val="accent1">
                    <a:lumMod val="40000"/>
                    <a:lumOff val="60000"/>
                  </a:schemeClr>
                </a:solidFill>
              </a:rPr>
              <a:t>Must be issued by:</a:t>
            </a:r>
          </a:p>
          <a:p>
            <a:pPr marL="0" indent="0">
              <a:buNone/>
            </a:pPr>
            <a:r>
              <a:rPr lang="en-US" sz="2400" dirty="0">
                <a:solidFill>
                  <a:schemeClr val="accent1">
                    <a:lumMod val="40000"/>
                    <a:lumOff val="60000"/>
                  </a:schemeClr>
                </a:solidFill>
              </a:rPr>
              <a:t>	a. Former employer,</a:t>
            </a:r>
          </a:p>
          <a:p>
            <a:pPr marL="0" indent="0">
              <a:buNone/>
            </a:pPr>
            <a:r>
              <a:rPr lang="en-US" sz="2400" dirty="0">
                <a:solidFill>
                  <a:schemeClr val="accent1">
                    <a:lumMod val="40000"/>
                    <a:lumOff val="60000"/>
                  </a:schemeClr>
                </a:solidFill>
              </a:rPr>
              <a:t>	b. The State, or</a:t>
            </a:r>
          </a:p>
          <a:p>
            <a:pPr marL="0" indent="0">
              <a:buNone/>
            </a:pPr>
            <a:r>
              <a:rPr lang="en-US" sz="2400" dirty="0">
                <a:solidFill>
                  <a:schemeClr val="accent1">
                    <a:lumMod val="40000"/>
                    <a:lumOff val="60000"/>
                  </a:schemeClr>
                </a:solidFill>
              </a:rPr>
              <a:t>	c. A certified firearms instructor authorized to conduct annual firearm 	requalification</a:t>
            </a:r>
          </a:p>
        </p:txBody>
      </p:sp>
    </p:spTree>
    <p:extLst>
      <p:ext uri="{BB962C8B-B14F-4D97-AF65-F5344CB8AC3E}">
        <p14:creationId xmlns:p14="http://schemas.microsoft.com/office/powerpoint/2010/main" val="177649977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TM04033923[[fn=Depth]]</Template>
  <TotalTime>2321</TotalTime>
  <Words>3439</Words>
  <Application>Microsoft Office PowerPoint</Application>
  <PresentationFormat>Widescreen</PresentationFormat>
  <Paragraphs>234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Corbel</vt:lpstr>
      <vt:lpstr>Times New Roman</vt:lpstr>
      <vt:lpstr>Depth</vt:lpstr>
      <vt:lpstr>L.E.O.S.A &amp;  I.R.O.C.C. Spring 2023 Updates  HB 4667 Response</vt:lpstr>
      <vt:lpstr>LEOSA - 18 U.S.C. 926C</vt:lpstr>
      <vt:lpstr>LEOSA - Text</vt:lpstr>
      <vt:lpstr>LEOSA – Text (cont.)</vt:lpstr>
      <vt:lpstr>LEOSA – Text (cont.)</vt:lpstr>
      <vt:lpstr>LEOSA – Eligibility: 7 Elements</vt:lpstr>
      <vt:lpstr>LEOSA – Eligibility (cont.)</vt:lpstr>
      <vt:lpstr>LEOSA – Prerequisites: ID Card</vt:lpstr>
      <vt:lpstr>LEOSA – Prerequisites: Firearm Card</vt:lpstr>
      <vt:lpstr>LEOSA – Card Examples</vt:lpstr>
      <vt:lpstr>IROCC - Background</vt:lpstr>
      <vt:lpstr>IROCC - Eligibility</vt:lpstr>
      <vt:lpstr>IROCC – Eligibility (cont.)</vt:lpstr>
      <vt:lpstr>IROCC – Eligibility (cont.)</vt:lpstr>
      <vt:lpstr>IROCC – Eligibility: Summary</vt:lpstr>
      <vt:lpstr>IROCC: Challenges</vt:lpstr>
      <vt:lpstr>HB 4667 – PA 102-779</vt:lpstr>
      <vt:lpstr>HB 4667 - Purpose</vt:lpstr>
      <vt:lpstr>HB 4667 - Concerns</vt:lpstr>
      <vt:lpstr>HB 4667 - Response</vt:lpstr>
      <vt:lpstr>HB 4667 – Next Steps</vt:lpstr>
      <vt:lpstr>Summary: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L.E.O.S.A &amp;  I.R.O.C.C.</dc:title>
  <dc:creator>Keigher, John</dc:creator>
  <cp:lastModifiedBy>Keigher, John</cp:lastModifiedBy>
  <cp:revision>46</cp:revision>
  <dcterms:created xsi:type="dcterms:W3CDTF">2023-02-28T19:04:18Z</dcterms:created>
  <dcterms:modified xsi:type="dcterms:W3CDTF">2023-03-07T20:29:55Z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